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26"/>
  </p:notesMasterIdLst>
  <p:sldIdLst>
    <p:sldId id="275" r:id="rId2"/>
    <p:sldId id="257" r:id="rId3"/>
    <p:sldId id="258" r:id="rId4"/>
    <p:sldId id="291" r:id="rId5"/>
    <p:sldId id="312" r:id="rId6"/>
    <p:sldId id="353" r:id="rId7"/>
    <p:sldId id="307" r:id="rId8"/>
    <p:sldId id="313" r:id="rId9"/>
    <p:sldId id="311" r:id="rId10"/>
    <p:sldId id="314" r:id="rId11"/>
    <p:sldId id="286" r:id="rId12"/>
    <p:sldId id="304" r:id="rId13"/>
    <p:sldId id="303" r:id="rId14"/>
    <p:sldId id="299" r:id="rId15"/>
    <p:sldId id="345" r:id="rId16"/>
    <p:sldId id="356" r:id="rId17"/>
    <p:sldId id="259" r:id="rId18"/>
    <p:sldId id="287" r:id="rId19"/>
    <p:sldId id="308" r:id="rId20"/>
    <p:sldId id="306" r:id="rId21"/>
    <p:sldId id="331" r:id="rId22"/>
    <p:sldId id="283" r:id="rId23"/>
    <p:sldId id="347" r:id="rId24"/>
    <p:sldId id="34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Porque fazer o AF? </a:t>
          </a:r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83060" custScaleY="76102" custLinFactNeighborX="-24" custLinFactNeighborY="-15077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endParaRPr lang="pt-BR" sz="2800" dirty="0"/>
        </a:p>
        <a:p>
          <a:pPr algn="ctr"/>
          <a:endParaRPr lang="pt-BR" sz="2800" b="1" dirty="0"/>
        </a:p>
        <a:p>
          <a:pPr algn="ctr"/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Bibliografia</a:t>
          </a:r>
        </a:p>
        <a:p>
          <a:pPr algn="ctr"/>
          <a:endParaRPr lang="pt-BR" sz="2800" b="1" dirty="0"/>
        </a:p>
        <a:p>
          <a:pPr algn="ctr"/>
          <a:r>
            <a:rPr lang="pt-BR" sz="2800" dirty="0"/>
            <a:t> </a:t>
          </a:r>
          <a:endParaRPr lang="pt-BR" sz="3200" dirty="0"/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78087" custScaleY="80726" custLinFactNeighborX="0" custLinFactNeighborY="-3179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endParaRPr lang="pt-BR" sz="2800" dirty="0"/>
        </a:p>
        <a:p>
          <a:pPr algn="ctr"/>
          <a:endParaRPr lang="pt-BR" sz="2800" b="1" dirty="0"/>
        </a:p>
        <a:p>
          <a:pPr algn="ctr"/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Referência sugerida </a:t>
          </a:r>
        </a:p>
        <a:p>
          <a:pPr algn="ctr"/>
          <a:endParaRPr lang="pt-BR" sz="2800" b="1" dirty="0"/>
        </a:p>
        <a:p>
          <a:pPr algn="ctr"/>
          <a:r>
            <a:rPr lang="pt-BR" sz="2800" dirty="0"/>
            <a:t> </a:t>
          </a:r>
          <a:endParaRPr lang="pt-BR" sz="3200" dirty="0"/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78087" custScaleY="80726" custLinFactNeighborX="0" custLinFactNeighborY="-3179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O que é o AF pelo diálogo</a:t>
          </a:r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82632" custScaleY="76101" custLinFactNeighborX="1532" custLinFactNeighborY="685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O que é o AF pelo Diálogo</a:t>
          </a:r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82632" custScaleY="76101" custLinFactNeighborX="1532" custLinFactNeighborY="685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O que é o AF pelo Diálogo</a:t>
          </a:r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82632" custScaleY="76101" custLinFactNeighborX="1532" custLinFactNeighborY="685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Para que fazer o AF pelo diálogo</a:t>
          </a:r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82372" custScaleY="53095" custLinFactNeighborX="5049" custLinFactNeighborY="61771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endParaRPr lang="pt-BR" sz="2800" dirty="0"/>
        </a:p>
        <a:p>
          <a:pPr algn="ctr"/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Para que fazer o AF pelo diálogo?</a:t>
          </a:r>
        </a:p>
        <a:p>
          <a:pPr algn="ctr"/>
          <a:r>
            <a:rPr lang="pt-BR" sz="2800" dirty="0"/>
            <a:t> </a:t>
          </a:r>
          <a:endParaRPr lang="pt-BR" sz="3200" dirty="0"/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97388" custScaleY="145421" custLinFactNeighborX="-1227" custLinFactNeighborY="1879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endParaRPr lang="pt-BR" sz="2800" dirty="0"/>
        </a:p>
        <a:p>
          <a:pPr algn="ctr"/>
          <a:r>
            <a:rPr lang="pt-BR" sz="2400" b="1" dirty="0">
              <a:latin typeface="Arial" panose="020B0604020202020204" pitchFamily="34" charset="0"/>
              <a:cs typeface="Arial" panose="020B0604020202020204" pitchFamily="34" charset="0"/>
            </a:rPr>
            <a:t>Para que fazer o AF pelo diálogo?</a:t>
          </a:r>
        </a:p>
        <a:p>
          <a:pPr algn="ctr"/>
          <a:r>
            <a:rPr lang="pt-BR" sz="2800" dirty="0"/>
            <a:t> </a:t>
          </a:r>
          <a:endParaRPr lang="pt-BR" sz="3200" dirty="0"/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82832" custScaleY="142588" custLinFactNeighborX="-1484" custLinFactNeighborY="-5262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algn="ctr" defTabSz="1244600">
            <a:lnSpc>
              <a:spcPct val="90000"/>
            </a:lnSpc>
            <a:spcBef>
              <a:spcPts val="600"/>
            </a:spcBef>
            <a:spcAft>
              <a:spcPts val="6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Organização e Funcionamento do Diálogo Fraterno presencial na SEOB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2800" b="1" kern="1200" dirty="0"/>
        </a:p>
        <a:p>
          <a:pPr marL="228600" lvl="0" indent="-228600" algn="l" defTabSz="914400" rtl="0" eaLnBrk="1" latinLnBrk="0" hangingPunct="1">
            <a:lnSpc>
              <a:spcPct val="87000"/>
            </a:lnSpc>
            <a:spcBef>
              <a:spcPts val="100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pt-BR" sz="2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0" indent="-228600" algn="l" defTabSz="914400" rtl="0" eaLnBrk="1" latinLnBrk="0" hangingPunct="1">
            <a:lnSpc>
              <a:spcPct val="87000"/>
            </a:lnSpc>
            <a:spcBef>
              <a:spcPts val="100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pt-BR" sz="2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120396" custScaleY="149248" custLinFactNeighborX="1532" custLinFactNeighborY="-9689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8BB385-2814-4BFA-8CB1-6FF99D06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56CC78-949A-40A7-8A01-8C2B9BF30FEA}">
      <dgm:prSet custT="1"/>
      <dgm:spPr/>
      <dgm:t>
        <a:bodyPr/>
        <a:lstStyle/>
        <a:p>
          <a:pPr algn="ctr"/>
          <a:endParaRPr lang="pt-BR" sz="2800" dirty="0"/>
        </a:p>
        <a:p>
          <a:pPr algn="ctr"/>
          <a:endParaRPr lang="pt-BR" sz="2800" b="1" dirty="0"/>
        </a:p>
        <a:p>
          <a:pPr algn="ctr"/>
          <a:r>
            <a:rPr lang="pt-BR" sz="2400" b="1" dirty="0">
              <a:latin typeface="Arial" panose="020B0604020202020204" pitchFamily="34" charset="0"/>
              <a:cs typeface="Arial" panose="020B0604020202020204" pitchFamily="34" charset="0"/>
            </a:rPr>
            <a:t>Organização e Funcionamento do Diálogo Fraterno presencial na SEOB</a:t>
          </a:r>
        </a:p>
        <a:p>
          <a:pPr algn="ctr"/>
          <a:endParaRPr lang="pt-BR" sz="2800" b="1" dirty="0"/>
        </a:p>
        <a:p>
          <a:pPr algn="ctr"/>
          <a:r>
            <a:rPr lang="pt-BR" sz="2800" dirty="0"/>
            <a:t> </a:t>
          </a:r>
          <a:endParaRPr lang="pt-BR" sz="3200" dirty="0"/>
        </a:p>
      </dgm:t>
    </dgm:pt>
    <dgm:pt modelId="{F426BC10-A17C-4551-B611-2B4DB87DF453}" type="parTrans" cxnId="{A5CD51DB-A710-4CA3-8FF0-42F788CD47B4}">
      <dgm:prSet/>
      <dgm:spPr/>
      <dgm:t>
        <a:bodyPr/>
        <a:lstStyle/>
        <a:p>
          <a:endParaRPr lang="pt-BR"/>
        </a:p>
      </dgm:t>
    </dgm:pt>
    <dgm:pt modelId="{2DD46E97-9594-49F4-B03E-AD787B9CE49F}" type="sibTrans" cxnId="{A5CD51DB-A710-4CA3-8FF0-42F788CD47B4}">
      <dgm:prSet/>
      <dgm:spPr/>
      <dgm:t>
        <a:bodyPr/>
        <a:lstStyle/>
        <a:p>
          <a:endParaRPr lang="pt-BR"/>
        </a:p>
      </dgm:t>
    </dgm:pt>
    <dgm:pt modelId="{549DBA6B-9693-4082-BAC1-5AD79B9FDE36}" type="pres">
      <dgm:prSet presAssocID="{A78BB385-2814-4BFA-8CB1-6FF99D064E2C}" presName="linear" presStyleCnt="0">
        <dgm:presLayoutVars>
          <dgm:animLvl val="lvl"/>
          <dgm:resizeHandles val="exact"/>
        </dgm:presLayoutVars>
      </dgm:prSet>
      <dgm:spPr/>
    </dgm:pt>
    <dgm:pt modelId="{BAA247D4-54C8-4306-AF52-5A06CC03EEB1}" type="pres">
      <dgm:prSet presAssocID="{8256CC78-949A-40A7-8A01-8C2B9BF30FEA}" presName="parentText" presStyleLbl="node1" presStyleIdx="0" presStyleCnt="1" custScaleX="112016" custScaleY="102090" custLinFactNeighborX="1532" custLinFactNeighborY="-9689">
        <dgm:presLayoutVars>
          <dgm:chMax val="0"/>
          <dgm:bulletEnabled val="1"/>
        </dgm:presLayoutVars>
      </dgm:prSet>
      <dgm:spPr/>
    </dgm:pt>
  </dgm:ptLst>
  <dgm:cxnLst>
    <dgm:cxn modelId="{70C02134-A32B-4A35-BB99-08740540B384}" type="presOf" srcId="{8256CC78-949A-40A7-8A01-8C2B9BF30FEA}" destId="{BAA247D4-54C8-4306-AF52-5A06CC03EEB1}" srcOrd="0" destOrd="0" presId="urn:microsoft.com/office/officeart/2005/8/layout/vList2"/>
    <dgm:cxn modelId="{15517AB5-9E24-422B-9F6F-D9CFD7B390D1}" type="presOf" srcId="{A78BB385-2814-4BFA-8CB1-6FF99D064E2C}" destId="{549DBA6B-9693-4082-BAC1-5AD79B9FDE36}" srcOrd="0" destOrd="0" presId="urn:microsoft.com/office/officeart/2005/8/layout/vList2"/>
    <dgm:cxn modelId="{A5CD51DB-A710-4CA3-8FF0-42F788CD47B4}" srcId="{A78BB385-2814-4BFA-8CB1-6FF99D064E2C}" destId="{8256CC78-949A-40A7-8A01-8C2B9BF30FEA}" srcOrd="0" destOrd="0" parTransId="{F426BC10-A17C-4551-B611-2B4DB87DF453}" sibTransId="{2DD46E97-9594-49F4-B03E-AD787B9CE49F}"/>
    <dgm:cxn modelId="{C3CD0C65-E1EF-4390-B5DB-F47C2BD68460}" type="presParOf" srcId="{549DBA6B-9693-4082-BAC1-5AD79B9FDE36}" destId="{BAA247D4-54C8-4306-AF52-5A06CC03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813872" y="0"/>
          <a:ext cx="8003821" cy="926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Porque fazer o AF? </a:t>
          </a:r>
        </a:p>
      </dsp:txBody>
      <dsp:txXfrm>
        <a:off x="859076" y="45204"/>
        <a:ext cx="7913413" cy="835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517851" y="191042"/>
          <a:ext cx="4743323" cy="566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Bibliografia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 </a:t>
          </a:r>
          <a:endParaRPr lang="pt-BR" sz="3200" kern="1200" dirty="0"/>
        </a:p>
      </dsp:txBody>
      <dsp:txXfrm>
        <a:off x="1545488" y="218679"/>
        <a:ext cx="4688049" cy="5108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517851" y="191042"/>
          <a:ext cx="4743323" cy="566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Referência sugerida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 </a:t>
          </a:r>
          <a:endParaRPr lang="pt-BR" sz="3200" kern="1200" dirty="0"/>
        </a:p>
      </dsp:txBody>
      <dsp:txXfrm>
        <a:off x="1545488" y="218679"/>
        <a:ext cx="4688049" cy="510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020797" y="13640"/>
          <a:ext cx="8256705" cy="592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O que é o AF pelo diálogo</a:t>
          </a:r>
        </a:p>
      </dsp:txBody>
      <dsp:txXfrm>
        <a:off x="1049745" y="42588"/>
        <a:ext cx="8198809" cy="535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020797" y="10340"/>
          <a:ext cx="8256705" cy="810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O que é o AF pelo Diálogo</a:t>
          </a:r>
        </a:p>
      </dsp:txBody>
      <dsp:txXfrm>
        <a:off x="1060350" y="49893"/>
        <a:ext cx="8177599" cy="731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020797" y="27983"/>
          <a:ext cx="8256705" cy="778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O que é o AF pelo Diálogo</a:t>
          </a:r>
        </a:p>
      </dsp:txBody>
      <dsp:txXfrm>
        <a:off x="1058807" y="65993"/>
        <a:ext cx="8180685" cy="702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190755" y="139970"/>
          <a:ext cx="7075300" cy="646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Para que fazer o AF pelo diálogo</a:t>
          </a:r>
        </a:p>
      </dsp:txBody>
      <dsp:txXfrm>
        <a:off x="1222293" y="171508"/>
        <a:ext cx="7012224" cy="582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40521" y="167972"/>
          <a:ext cx="9637221" cy="730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Para que fazer o AF pelo diálogo?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 </a:t>
          </a:r>
          <a:endParaRPr lang="pt-BR" sz="3200" kern="1200" dirty="0"/>
        </a:p>
      </dsp:txBody>
      <dsp:txXfrm>
        <a:off x="176200" y="203651"/>
        <a:ext cx="9565863" cy="659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1421677" y="185066"/>
          <a:ext cx="6743368" cy="716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Para que fazer o AF pelo diálogo?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 </a:t>
          </a:r>
          <a:endParaRPr lang="pt-BR" sz="3200" kern="1200" dirty="0"/>
        </a:p>
      </dsp:txBody>
      <dsp:txXfrm>
        <a:off x="1456661" y="220050"/>
        <a:ext cx="6673400" cy="646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0" y="0"/>
          <a:ext cx="11489636" cy="555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Organização e Funcionamento do Diálogo Fraterno presencial na SEOB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2800" b="1" kern="1200" dirty="0"/>
        </a:p>
        <a:p>
          <a:pPr marL="228600" lvl="0" indent="-228600" algn="l" defTabSz="914400" rtl="0" eaLnBrk="1" latinLnBrk="0" hangingPunct="1">
            <a:lnSpc>
              <a:spcPct val="87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28600" lvl="0" indent="-228600" algn="l" defTabSz="914400" rtl="0" eaLnBrk="1" latinLnBrk="0" hangingPunct="1">
            <a:lnSpc>
              <a:spcPct val="87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pt-BR" sz="2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117" y="27117"/>
        <a:ext cx="11435402" cy="5012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47D4-54C8-4306-AF52-5A06CC03EEB1}">
      <dsp:nvSpPr>
        <dsp:cNvPr id="0" name=""/>
        <dsp:cNvSpPr/>
      </dsp:nvSpPr>
      <dsp:spPr>
        <a:xfrm>
          <a:off x="0" y="38305"/>
          <a:ext cx="11900452" cy="715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ial" panose="020B0604020202020204" pitchFamily="34" charset="0"/>
              <a:cs typeface="Arial" panose="020B0604020202020204" pitchFamily="34" charset="0"/>
            </a:rPr>
            <a:t>Organização e Funcionamento do Diálogo Fraterno presencial na SEOB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 </a:t>
          </a:r>
          <a:endParaRPr lang="pt-BR" sz="3200" kern="1200" dirty="0"/>
        </a:p>
      </dsp:txBody>
      <dsp:txXfrm>
        <a:off x="34917" y="73222"/>
        <a:ext cx="11830618" cy="64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D47A-0FA5-4B33-B584-A36C971FCF01}" type="datetimeFigureOut">
              <a:rPr lang="pt-BR" smtClean="0"/>
              <a:t>11/07/2021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7ABB-0D7E-4327-A8DC-1431623D3F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25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DF70-8343-41D3-AC30-D37604BBD2D8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9968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98112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61231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97153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79481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5107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22645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83755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98667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23220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3588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98AE-23B9-4496-B121-76D8F3724861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9201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23225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38882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211F-32B0-4BED-8DA2-7ECC5E99C151}" type="datetime1">
              <a:rPr lang="pt-BR" smtClean="0"/>
              <a:t>11/07/2021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00019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ECE-C39F-4ECE-B9BB-CBD40BDB54FD}" type="datetime1">
              <a:rPr lang="pt-BR" smtClean="0"/>
              <a:t>11/07/2021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2359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39774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CDC7-AAC5-43E7-8651-0EC5A96DD038}" type="datetime1">
              <a:rPr lang="pt-BR" smtClean="0"/>
              <a:t>11/07/2021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Primeiro módulo: Introdução.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040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70CED1-EB8F-42C9-B366-EE7D6D9CF4D8}" type="datetime1">
              <a:rPr lang="pt-BR" smtClean="0"/>
              <a:t>11/07/2021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/>
              <a:t>Primeiro módulo: Introdução.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8723FA-A9FF-4D77-A4A5-CD39C5893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2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hyperlink" Target="https://www.youtube.com/watch?v=weg4xbos6o8&amp;t=1135s" TargetMode="External"/><Relationship Id="rId7" Type="http://schemas.openxmlformats.org/officeDocument/2006/relationships/diagramColors" Target="../diagrams/colors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D217C5-3B50-4D99-839A-414295AEC35F}"/>
              </a:ext>
            </a:extLst>
          </p:cNvPr>
          <p:cNvSpPr txBox="1"/>
          <p:nvPr/>
        </p:nvSpPr>
        <p:spPr>
          <a:xfrm>
            <a:off x="1814396" y="1052131"/>
            <a:ext cx="8412479" cy="4586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Curso de Formação Básica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sz="4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ara o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Diálogo Fraterno Presencial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Terceira aula – 11/07/2021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020CDB-650D-4E9A-9DC1-0AED4835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1" y="220955"/>
            <a:ext cx="1162255" cy="115708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1266" name="Picture 2" descr="3d People - Human Character, Person With Blank Bubbles 3d Render Stock  Photo, Picture And Royalty Free Image. Image 14800970.">
            <a:extLst>
              <a:ext uri="{FF2B5EF4-FFF2-40B4-BE49-F238E27FC236}">
                <a16:creationId xmlns:a16="http://schemas.microsoft.com/office/drawing/2014/main" id="{E68175ED-36E0-438A-834D-5AE3CE52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604" y="5391618"/>
            <a:ext cx="1614809" cy="12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736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2DF312-C860-458A-A7A6-3869353E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5" y="238782"/>
            <a:ext cx="11679907" cy="88765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BASES DOUTRINÁRIAS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DF7DF8-DE98-45EE-BA10-5A5A4E4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4731026"/>
            <a:ext cx="11675165" cy="16035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Casa Espírita é o templo, a escola e a enfermaria que deve colaborar oferecendo possibilidades de promoção dessa “religação” entre criatura e Criador.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041FED9-1AC4-43B1-A574-E9222588F7CC}"/>
              </a:ext>
            </a:extLst>
          </p:cNvPr>
          <p:cNvSpPr txBox="1"/>
          <p:nvPr/>
        </p:nvSpPr>
        <p:spPr>
          <a:xfrm>
            <a:off x="424070" y="2740969"/>
            <a:ext cx="1150951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“Eu sou o caminho, a verdade e a vida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Ninguém vem ao Pai, a não ser por mim.” </a:t>
            </a:r>
          </a:p>
          <a:p>
            <a:pPr marL="0" indent="0" algn="r"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(João 14:6)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3919C2-0AA9-4997-B54C-DD02DF096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5" y="223503"/>
            <a:ext cx="735294" cy="7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3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9B1E85-04EB-4E0E-9EAC-B0CEC63A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5820101"/>
            <a:ext cx="867405" cy="863550"/>
          </a:xfrm>
          <a:prstGeom prst="rect">
            <a:avLst/>
          </a:prstGeom>
        </p:spPr>
      </p:pic>
      <p:pic>
        <p:nvPicPr>
          <p:cNvPr id="2050" name="Picture 2" descr="Fotos de Boneco pensando, imagem para Boneco pensando ✓ Melhores imagens |  Depositphotos®">
            <a:extLst>
              <a:ext uri="{FF2B5EF4-FFF2-40B4-BE49-F238E27FC236}">
                <a16:creationId xmlns:a16="http://schemas.microsoft.com/office/drawing/2014/main" id="{4E46B053-12E8-4755-A379-1D43A1CD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52" y="236055"/>
            <a:ext cx="1111320" cy="102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7F1DE72-5631-412E-B321-917DF4808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302127"/>
              </p:ext>
            </p:extLst>
          </p:nvPr>
        </p:nvGraphicFramePr>
        <p:xfrm>
          <a:off x="1537252" y="236054"/>
          <a:ext cx="9636193" cy="1131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C41EFFB-447F-4D83-83E3-4D8130501F88}"/>
              </a:ext>
            </a:extLst>
          </p:cNvPr>
          <p:cNvSpPr txBox="1">
            <a:spLocks/>
          </p:cNvSpPr>
          <p:nvPr/>
        </p:nvSpPr>
        <p:spPr>
          <a:xfrm>
            <a:off x="112643" y="1091652"/>
            <a:ext cx="11966713" cy="56537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6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0D358A5A-C5E8-469E-BC81-D0F28571A296}"/>
              </a:ext>
            </a:extLst>
          </p:cNvPr>
          <p:cNvSpPr txBox="1">
            <a:spLocks/>
          </p:cNvSpPr>
          <p:nvPr/>
        </p:nvSpPr>
        <p:spPr>
          <a:xfrm>
            <a:off x="496957" y="1784902"/>
            <a:ext cx="11582399" cy="4837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Conduta Cristã: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(Mateus, 5:4) - “Bem-aventurados os que choram, pois que serão consolados.”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....Deus usa do homem para ajudar o homem...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Em verdade vos digo: os que carregam seus fardos e assistem os seus irmãos são bem-amados meus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...”  (ESE -  Cap. VI – O Cristo Consolador, item 6).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(LE Questão 685a - Lei do Trabalho) ...“O forte deve trabalhar para o fraco...”.</a:t>
            </a:r>
          </a:p>
        </p:txBody>
      </p:sp>
    </p:spTree>
    <p:extLst>
      <p:ext uri="{BB962C8B-B14F-4D97-AF65-F5344CB8AC3E}">
        <p14:creationId xmlns:p14="http://schemas.microsoft.com/office/powerpoint/2010/main" val="220022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D1316F-8D43-4B45-8D6E-006B981E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75" y="1333713"/>
            <a:ext cx="11016900" cy="53130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Ativismo doutrinário:</a:t>
            </a: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8600" i="1" cap="none" dirty="0">
                <a:latin typeface="Arial" panose="020B0604020202020204" pitchFamily="34" charset="0"/>
                <a:cs typeface="Arial" panose="020B0604020202020204" pitchFamily="34" charset="0"/>
              </a:rPr>
              <a:t>O Espiritismo tem o potencial de regenerar a humanidade por meio da instrução e do esclarecimento dos indivíduos sobre as verdades trazidas por Jesus</a:t>
            </a:r>
            <a:r>
              <a:rPr lang="pt-BR" sz="8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7200" cap="none" dirty="0">
                <a:latin typeface="Arial" panose="020B0604020202020204" pitchFamily="34" charset="0"/>
                <a:cs typeface="Arial" panose="020B0604020202020204" pitchFamily="34" charset="0"/>
              </a:rPr>
              <a:t>(LE – Prolegômenos) </a:t>
            </a: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8800" cap="none" dirty="0">
                <a:latin typeface="Arial" panose="020B0604020202020204" pitchFamily="34" charset="0"/>
                <a:cs typeface="Arial" panose="020B0604020202020204" pitchFamily="34" charset="0"/>
              </a:rPr>
              <a:t>“Em cada templo o mais forte deve ser escudo para o mais fraco, o mais esclarecido, a luz para o menos esclarecido e sempre seja o sofredor o mais protegido e o mais auxiliado, assim como entre os que menos sofram, seja o maior aquele que se fizer o servidor de todos.” </a:t>
            </a:r>
            <a:r>
              <a:rPr lang="pt-BR" sz="8000" cap="none" dirty="0">
                <a:latin typeface="Arial" panose="020B0604020202020204" pitchFamily="34" charset="0"/>
                <a:cs typeface="Arial" panose="020B0604020202020204" pitchFamily="34" charset="0"/>
              </a:rPr>
              <a:t>(Bezerra de Menezes, Comunhão Espírita Cristã, Uberaba, 20/04/1963): </a:t>
            </a:r>
          </a:p>
          <a:p>
            <a:pPr marL="40005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A C.E. tem o dever de colaborar na transformação amorosa do próximo. / A arena de trabalho é o interior das pessoas.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8800" b="1" dirty="0">
                <a:latin typeface="Arial" panose="020B0604020202020204" pitchFamily="34" charset="0"/>
                <a:cs typeface="Arial" panose="020B0604020202020204" pitchFamily="34" charset="0"/>
              </a:rPr>
              <a:t>Questões pessoais: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pt-BR" sz="8800" cap="none" dirty="0">
                <a:latin typeface="Arial" panose="020B0604020202020204" pitchFamily="34" charset="0"/>
                <a:cs typeface="Arial" panose="020B0604020202020204" pitchFamily="34" charset="0"/>
              </a:rPr>
              <a:t>O AF é um exercício de aprimoramento espiritual para o atendente. (receber os convidados de Jesus)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A5EDCEB-2491-412F-B397-6BE8D166E7D6}"/>
              </a:ext>
            </a:extLst>
          </p:cNvPr>
          <p:cNvGrpSpPr/>
          <p:nvPr/>
        </p:nvGrpSpPr>
        <p:grpSpPr>
          <a:xfrm>
            <a:off x="1519311" y="297002"/>
            <a:ext cx="9144000" cy="617398"/>
            <a:chOff x="1312278" y="15760"/>
            <a:chExt cx="7712310" cy="1095650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28C7477C-2A97-4E38-A8E2-D44C95F21A41}"/>
                </a:ext>
              </a:extLst>
            </p:cNvPr>
            <p:cNvSpPr/>
            <p:nvPr/>
          </p:nvSpPr>
          <p:spPr>
            <a:xfrm>
              <a:off x="1312278" y="15760"/>
              <a:ext cx="7712310" cy="10956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: Cantos Arredondados 4">
              <a:extLst>
                <a:ext uri="{FF2B5EF4-FFF2-40B4-BE49-F238E27FC236}">
                  <a16:creationId xmlns:a16="http://schemas.microsoft.com/office/drawing/2014/main" id="{489A6451-9FB6-4FC1-AC61-D9376A333838}"/>
                </a:ext>
              </a:extLst>
            </p:cNvPr>
            <p:cNvSpPr txBox="1"/>
            <p:nvPr/>
          </p:nvSpPr>
          <p:spPr>
            <a:xfrm>
              <a:off x="1503826" y="69246"/>
              <a:ext cx="7147232" cy="937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800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Por que fazer o AF?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/>
                <a:t> 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91C072A3-5341-4D64-B5F3-8329AE11F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2" y="211237"/>
            <a:ext cx="916895" cy="912820"/>
          </a:xfrm>
          <a:prstGeom prst="rect">
            <a:avLst/>
          </a:prstGeom>
        </p:spPr>
      </p:pic>
      <p:pic>
        <p:nvPicPr>
          <p:cNvPr id="7174" name="Picture 6" descr="Coleção Do ícone De Emoji Com As Caras Emocionais Diferentes Fotografia  Editorial - Ilustração de emoticons, face: 109563607">
            <a:extLst>
              <a:ext uri="{FF2B5EF4-FFF2-40B4-BE49-F238E27FC236}">
                <a16:creationId xmlns:a16="http://schemas.microsoft.com/office/drawing/2014/main" id="{F0A0E751-49A9-4354-B888-8ACC056C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92" y="453897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69107F-B134-4380-BE31-DCE9A335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70" y="996156"/>
            <a:ext cx="10834013" cy="5742574"/>
          </a:xfrm>
        </p:spPr>
        <p:txBody>
          <a:bodyPr>
            <a:noAutofit/>
          </a:bodyPr>
          <a:lstStyle/>
          <a:p>
            <a:pPr algn="just">
              <a:lnSpc>
                <a:spcPts val="2640"/>
              </a:lnSpc>
              <a:spcBef>
                <a:spcPts val="0"/>
              </a:spcBef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O AF pelo diálogo é uma das atividades do Atendimento Espiritual da C.E. e pode ser a porta de entrada da pessoa para o Espiritismo.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Para Joanna de </a:t>
            </a:r>
            <a:r>
              <a:rPr lang="pt-BR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Ângelis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o AF “</a:t>
            </a:r>
            <a:r>
              <a:rPr lang="pt-BR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é uma “</a:t>
            </a:r>
            <a:r>
              <a:rPr lang="pt-BR" sz="2200" b="1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Terapia do Amor</a:t>
            </a:r>
            <a:r>
              <a:rPr lang="pt-BR" sz="2200" i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(método que visa restabelecer a saúde)</a:t>
            </a:r>
            <a:r>
              <a:rPr lang="pt-BR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 que abre perspectivas novas e projeta luz naqueles que se debatem nos dédalos (</a:t>
            </a:r>
            <a:r>
              <a:rPr lang="pt-BR" sz="22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enredos</a:t>
            </a:r>
            <a:r>
              <a:rPr lang="pt-BR" sz="2200" i="1" cap="none" dirty="0">
                <a:latin typeface="Arial" panose="020B0604020202020204" pitchFamily="34" charset="0"/>
                <a:cs typeface="Arial" panose="020B0604020202020204" pitchFamily="34" charset="0"/>
              </a:rPr>
              <a:t>) das aflições, facultando-lhes o labor da auto iluminação.” ...O AF “objetiva acender luz na treva, oferecer roteiro no labirinto, proporcionar esperança no desencanto”  (Projeto MPM, 2011)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O AF consiste em um “protocolo amoroso” que requer fundamentos de natureza imaterial e material. (“amai-vos e instruir-vos”).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O AF pelo diálogo é um encontro entre duas almas, irradiando, cada uma, os conteúdos que cultivam. O atendente deve colocar à disposição do atendido o seu melhor </a:t>
            </a:r>
            <a:r>
              <a:rPr lang="pt-BR" sz="2200" u="sng" cap="none" dirty="0">
                <a:latin typeface="Arial" panose="020B0604020202020204" pitchFamily="34" charset="0"/>
                <a:cs typeface="Arial" panose="020B0604020202020204" pitchFamily="34" charset="0"/>
              </a:rPr>
              <a:t>patrimônio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amoroso, empregando a caridade conforme a entendia Jesus (BIP). / Apresentar coerência entre o que fala e o que faz.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A experiência amorosa tem um grande potencial transformador.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2200"/>
              </a:lnSpc>
              <a:spcBef>
                <a:spcPts val="0"/>
              </a:spcBef>
              <a:buNone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just">
              <a:lnSpc>
                <a:spcPts val="2000"/>
              </a:lnSpc>
              <a:spcBef>
                <a:spcPts val="0"/>
              </a:spcBef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9A7D9B0-CDC6-454E-A061-EC988FE12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256543"/>
              </p:ext>
            </p:extLst>
          </p:nvPr>
        </p:nvGraphicFramePr>
        <p:xfrm>
          <a:off x="969396" y="119270"/>
          <a:ext cx="999214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C8F77135-4748-4FB3-8A9B-A0D23E91D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6" y="5861844"/>
            <a:ext cx="735294" cy="732026"/>
          </a:xfrm>
          <a:prstGeom prst="rect">
            <a:avLst/>
          </a:prstGeom>
        </p:spPr>
      </p:pic>
      <p:pic>
        <p:nvPicPr>
          <p:cNvPr id="8194" name="Picture 2" descr="checklist 3d - Pesquisa Google | Imagem de interrogação, Ilustrações 3d,  Ponto de interrogação">
            <a:extLst>
              <a:ext uri="{FF2B5EF4-FFF2-40B4-BE49-F238E27FC236}">
                <a16:creationId xmlns:a16="http://schemas.microsoft.com/office/drawing/2014/main" id="{FDAAE742-3436-41BB-8284-498BA4D6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015" y="108860"/>
            <a:ext cx="790289" cy="104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8A63C33-80C3-4676-801F-2B32F4347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901" y="87167"/>
            <a:ext cx="953733" cy="9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4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STOR DANIEL DUTRA: MENSAGEM – JESUS E A MULHER SAMARITANA">
            <a:extLst>
              <a:ext uri="{FF2B5EF4-FFF2-40B4-BE49-F238E27FC236}">
                <a16:creationId xmlns:a16="http://schemas.microsoft.com/office/drawing/2014/main" id="{E35C7319-C648-4BEC-824E-1F69437E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" y="74294"/>
            <a:ext cx="9044940" cy="67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982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9B1E85-04EB-4E0E-9EAC-B0CEC63A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6" y="163569"/>
            <a:ext cx="854410" cy="85061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7F1DE72-5631-412E-B321-917DF4808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533125"/>
              </p:ext>
            </p:extLst>
          </p:nvPr>
        </p:nvGraphicFramePr>
        <p:xfrm>
          <a:off x="940178" y="207219"/>
          <a:ext cx="9992140" cy="82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C41EFFB-447F-4D83-83E3-4D8130501F88}"/>
              </a:ext>
            </a:extLst>
          </p:cNvPr>
          <p:cNvSpPr txBox="1">
            <a:spLocks/>
          </p:cNvSpPr>
          <p:nvPr/>
        </p:nvSpPr>
        <p:spPr>
          <a:xfrm>
            <a:off x="399427" y="1262676"/>
            <a:ext cx="11073643" cy="5359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AF não visa apresentar soluções para os conflitos ou curas para as enfermidades.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atendente pode qualificar e analisar as circunstâncias e os fatos,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não as pessoas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atendente não deve fazer julgamentos. A C.E. deve primar pela atitude de inclusão. (sem preconceitos, mas com regras).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atendente deve estar ciente de que compreender é diferente de concordar. 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atendentes devem ter em mente que os atendidos “estão sofredores” e têm forças dentro deles para sair desse lugar.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atendentes devem ter em mente que só o próprio indivíduo pode se curar, por meio de sua transformação íntima.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Independentemente do tamanho da dor que a pessoa traz, ela é capaz de suportá-la e é digna de viver a superação de sua fragilidade. (Compaixão sim, piedade não). Quem sente compaixão ajuda o irmão a se conectar com seu poder pessoal, quem sente dó, não.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823E2DF-A4A1-4B76-A18E-3B3B9DB2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525" y="236055"/>
            <a:ext cx="1050648" cy="10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77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29039-00E7-47C9-A397-70F87C28CA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385" y="1153549"/>
            <a:ext cx="10461674" cy="537062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Na hora do diálogo, o atendente deve saber fazer silêncio interior para poder acolher o outro de forma integral.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O mote espiritual do AF é a misericórdia divina (somos dignos porque existimos independentemente de merecemos.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O AF não pode deixar de ser considerado como um </a:t>
            </a:r>
            <a:r>
              <a:rPr lang="pt-BR" sz="8800" b="1" u="sng" cap="none" dirty="0">
                <a:latin typeface="Arial" panose="020B0604020202020204" pitchFamily="34" charset="0"/>
                <a:cs typeface="Arial" panose="020B0604020202020204" pitchFamily="34" charset="0"/>
              </a:rPr>
              <a:t>momento espiritual</a:t>
            </a: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, de modo que se deve criar uma ambientação propícia para que os bons Espíritos possam assessorar e inspirar os envolvidos. (prece antes dos atendimentos).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Aceitar a impermanência da vida. Tudo muda em nossas existências. A vida flui e nós precisamos aprender a fluir com ela. “tudo passa...”! Só o Espírito e a luz que ele apreende em si, não passam.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O AF não é estruturado para comportar encontros periódicos com o mesmo atendido, embora possa atender mais de uma vez a mesma pessoa.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8800" b="1" cap="none" dirty="0">
                <a:latin typeface="Arial" panose="020B0604020202020204" pitchFamily="34" charset="0"/>
                <a:cs typeface="Arial" panose="020B0604020202020204" pitchFamily="34" charset="0"/>
              </a:rPr>
              <a:t>O AF é um espaço/momento de confidencialidade. 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endParaRPr lang="pt-BR" sz="55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38278B3-E4FE-4C9A-8343-0C6526A4F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800365"/>
              </p:ext>
            </p:extLst>
          </p:nvPr>
        </p:nvGraphicFramePr>
        <p:xfrm>
          <a:off x="940178" y="207219"/>
          <a:ext cx="9992140" cy="82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65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9B1E85-04EB-4E0E-9EAC-B0CEC63A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5" y="200958"/>
            <a:ext cx="961817" cy="95754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7F1DE72-5631-412E-B321-917DF4808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103983"/>
              </p:ext>
            </p:extLst>
          </p:nvPr>
        </p:nvGraphicFramePr>
        <p:xfrm>
          <a:off x="1544862" y="217194"/>
          <a:ext cx="8589448" cy="78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C41EFFB-447F-4D83-83E3-4D8130501F88}"/>
              </a:ext>
            </a:extLst>
          </p:cNvPr>
          <p:cNvSpPr txBox="1">
            <a:spLocks/>
          </p:cNvSpPr>
          <p:nvPr/>
        </p:nvSpPr>
        <p:spPr>
          <a:xfrm>
            <a:off x="583045" y="1633809"/>
            <a:ext cx="11060202" cy="47669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orientar todo aquele que busca a ajuda do Espiritismo visando enfrentar seu sofrimento, por meio do acolhimento, da consolação e do esclarecimento.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Nesse processo, o atendido deve: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Perceber a intenção da casa em auxiliá-lo.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Sentir-se pronto para falar com sinceridade.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Perceber elos de causa e efeito entre os vários elementos de sua experiência.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Sentir-se contagiado pela experiência amorosa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Reconhecer a possibilidade de agir por si mesmo.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39F57C-3F7E-4E94-8FBB-17E465254E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57"/>
          <a:stretch/>
        </p:blipFill>
        <p:spPr>
          <a:xfrm>
            <a:off x="10830976" y="111445"/>
            <a:ext cx="963856" cy="9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762488-F0FD-4465-884B-9041C7C4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7" y="124015"/>
            <a:ext cx="928065" cy="92394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401C733-C258-4FAC-A95C-31A2C94B4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898543"/>
              </p:ext>
            </p:extLst>
          </p:nvPr>
        </p:nvGraphicFramePr>
        <p:xfrm>
          <a:off x="1232453" y="0"/>
          <a:ext cx="10161105" cy="1047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F747675-90BD-4D57-AB13-859C150E421E}"/>
              </a:ext>
            </a:extLst>
          </p:cNvPr>
          <p:cNvSpPr txBox="1">
            <a:spLocks/>
          </p:cNvSpPr>
          <p:nvPr/>
        </p:nvSpPr>
        <p:spPr>
          <a:xfrm>
            <a:off x="609600" y="1431235"/>
            <a:ext cx="10783958" cy="4969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integração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daquele que chega na C.E., seja por uma única vez, seja para passar a ser frequentador das palestras e passes semanais, seja para estudar ou para ser trabalhador da casa. 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ajudar o atendido a expandir seu horizonte de percepção de si mesmo,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que o habilitará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encontrar suas próprias respostas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reconhecendo-se como um ser único, importante, dono de sua história e precisando conectar-se com o seu Criador por meio do atendimento às Leis Naturais da Vida (“fazer catarse”).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semear a Esperança.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ajudar o atendido à para superar sua “cegueira” espiritual.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ajudar o atendido a resgatar a própria autenticidade, o que talvez seja uma das maiores felicidades que um ser humano possa sentir.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neco, lupa, procurando, pesquisando">
            <a:extLst>
              <a:ext uri="{FF2B5EF4-FFF2-40B4-BE49-F238E27FC236}">
                <a16:creationId xmlns:a16="http://schemas.microsoft.com/office/drawing/2014/main" id="{5F04E517-82F5-492C-A6B2-422C4873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69" y="4220031"/>
            <a:ext cx="929999" cy="9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70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D5746-A9A8-4B72-A4A6-48042A10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1579492"/>
            <a:ext cx="10704443" cy="33503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Bebei na fonte viva do amor e preparai-vos, cativos da vida, a lançar-vos um dia, livres e alegres, no seio daquele que vos criou fracos ...e que </a:t>
            </a:r>
            <a:r>
              <a:rPr lang="pt-BR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quer modeleis vós mesmos a vossa maleável argila, </a:t>
            </a:r>
            <a:r>
              <a:rPr lang="pt-BR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a fim de serdes os artífices da vossa imortalidade.</a:t>
            </a:r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</a:p>
          <a:p>
            <a:pPr marL="0" indent="0" algn="just">
              <a:buNone/>
            </a:pPr>
            <a:endParaRPr lang="pt-B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spírito de Verdade</a:t>
            </a: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, Paris, 1861 - ESE, </a:t>
            </a: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ap. VI, O Cristo Consolador)</a:t>
            </a: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DE6C675-6B0D-4750-A95B-2F132FE7D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679040"/>
              </p:ext>
            </p:extLst>
          </p:nvPr>
        </p:nvGraphicFramePr>
        <p:xfrm>
          <a:off x="1179444" y="238538"/>
          <a:ext cx="9828350" cy="113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B41DBFD-751A-4C7A-9B67-FF302F200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9" y="423603"/>
            <a:ext cx="706645" cy="7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27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353AF4-3418-405B-819B-63EC84143178}"/>
              </a:ext>
            </a:extLst>
          </p:cNvPr>
          <p:cNvSpPr txBox="1"/>
          <p:nvPr/>
        </p:nvSpPr>
        <p:spPr>
          <a:xfrm>
            <a:off x="1786597" y="1507190"/>
            <a:ext cx="96605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b="1" dirty="0"/>
          </a:p>
          <a:p>
            <a:r>
              <a:rPr lang="pt-BR" sz="3200" b="1" dirty="0"/>
              <a:t>PORQUE fazer</a:t>
            </a:r>
          </a:p>
          <a:p>
            <a:r>
              <a:rPr lang="pt-BR" sz="3200" b="1" dirty="0"/>
              <a:t>O QUE É</a:t>
            </a:r>
          </a:p>
          <a:p>
            <a:r>
              <a:rPr lang="pt-BR" sz="3200" b="1" dirty="0"/>
              <a:t>PARA QUE fazer</a:t>
            </a:r>
          </a:p>
          <a:p>
            <a:endParaRPr lang="pt-BR" sz="3200" b="1" dirty="0"/>
          </a:p>
          <a:p>
            <a:r>
              <a:rPr lang="pt-BR" sz="3200" b="1" dirty="0"/>
              <a:t>Organização e funcionamento do Diálogo Fraterno na SEOB: dias, horário, equipes e acesso.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58978B-E4B0-465C-BBF1-0DD6CBD56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8" y="5870713"/>
            <a:ext cx="779812" cy="77634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9AEAEE-7E05-4172-BA47-121ADAAD842F}"/>
              </a:ext>
            </a:extLst>
          </p:cNvPr>
          <p:cNvSpPr txBox="1"/>
          <p:nvPr/>
        </p:nvSpPr>
        <p:spPr>
          <a:xfrm>
            <a:off x="1595943" y="675249"/>
            <a:ext cx="9362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ATENDIMENTO FRATERNO PELO DIÁLOGO</a:t>
            </a:r>
          </a:p>
        </p:txBody>
      </p:sp>
    </p:spTree>
    <p:extLst>
      <p:ext uri="{BB962C8B-B14F-4D97-AF65-F5344CB8AC3E}">
        <p14:creationId xmlns:p14="http://schemas.microsoft.com/office/powerpoint/2010/main" val="40567246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B54ACEE-0C50-4AA9-925D-B8520DFC1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133706"/>
              </p:ext>
            </p:extLst>
          </p:nvPr>
        </p:nvGraphicFramePr>
        <p:xfrm>
          <a:off x="172278" y="159026"/>
          <a:ext cx="11489636" cy="55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CF37D00-0F07-4FDD-80A8-1574F9D32D70}"/>
              </a:ext>
            </a:extLst>
          </p:cNvPr>
          <p:cNvSpPr txBox="1"/>
          <p:nvPr/>
        </p:nvSpPr>
        <p:spPr>
          <a:xfrm>
            <a:off x="304800" y="1032623"/>
            <a:ext cx="11489636" cy="483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20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ormar as equipes de trabalho do AF, para a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recepção e o diálogo – por dia da semana em que houver o Atendimento Espiritual (segundas, terças e quartas), </a:t>
            </a:r>
            <a:r>
              <a:rPr lang="pt-BR" sz="20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tarefeiros que tenham feito cursos preparatórios para exercer a atividade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AF. </a:t>
            </a:r>
          </a:p>
          <a:p>
            <a:pPr marL="342900" lvl="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Depto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de Doutrina da C.E. deverá designar o primeiro coordenador, que será substituído por indicação dos atendentes fraternos a cada dois anos (sugestão).</a:t>
            </a:r>
          </a:p>
          <a:p>
            <a:pPr marL="342900" lvl="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Registrar os nomes e os contatos dos atendentes fraternos, indicando o dia da semana em que atuam. Fornecer essa lista para todos os atendentes fraternos da C.E. </a:t>
            </a:r>
          </a:p>
          <a:p>
            <a:pPr marL="342900" lvl="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dar início aos trabalhos de atendimento fraterno pelo diálogo deve ser realizada uma breve reunião de preparação com a presença de todos os atendentes fraternos da noite, incluindo os da recepção, quando será lida uma mensagem de harmonização e feita uma prece. </a:t>
            </a:r>
          </a:p>
          <a:p>
            <a:pPr marL="34290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Sempre que possível, os AF deverão ser feitos em duplas de atendentes fraternos.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D7864A-7E36-4CCB-8B68-9A61FBC6D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815" y="5995470"/>
            <a:ext cx="706645" cy="7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76518F-DEFC-404D-8140-A91C185B46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5774" y="1035648"/>
            <a:ext cx="11794435" cy="594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cap="none" dirty="0">
                <a:latin typeface="Arial" panose="020B0604020202020204" pitchFamily="34" charset="0"/>
                <a:cs typeface="Arial" panose="020B0604020202020204" pitchFamily="34" charset="0"/>
              </a:rPr>
              <a:t>Os atendimentos deverão ser feitos com um atendido por vez. Poderão ser concedidas exceções com a concordância do coordenador ou baseadas em justificativa plausível.</a:t>
            </a:r>
          </a:p>
          <a:p>
            <a:pPr marL="342900" indent="-342900" defTabSz="4572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cap="none" dirty="0">
                <a:latin typeface="Arial" panose="020B0604020202020204" pitchFamily="34" charset="0"/>
                <a:cs typeface="Arial" panose="020B0604020202020204" pitchFamily="34" charset="0"/>
              </a:rPr>
              <a:t>Crianças só poderão ser atendidas se acompanhadas por 1 (um) responsável legal.</a:t>
            </a:r>
          </a:p>
          <a:p>
            <a:pPr marL="342900" indent="-342900" defTabSz="4572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o final dos atendimentos da noite, recomenda-se que cada atendente faça uma prece de agradecimento aos amigos espirituais do trabalho, pela assistência concedida.</a:t>
            </a:r>
          </a:p>
          <a:p>
            <a:pPr marL="342900" lvl="0" indent="-342900" defTabSz="4572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cap="none" dirty="0">
                <a:latin typeface="Arial" panose="020B0604020202020204" pitchFamily="34" charset="0"/>
                <a:cs typeface="Arial" panose="020B0604020202020204" pitchFamily="34" charset="0"/>
              </a:rPr>
              <a:t>Buscando oferecer suporte ao atendente fraterno sobre do trabalho realizado, propõe-se a realização de uma reunião geral, com periodicidade a ser combinada, com a presença de todos os atendentes fraternos da Casa Espírita,  para que sejam discutidos assuntos de natureza organizacional dos trabalhos e questões específicas de encaminhamentos dados pelos atendentes que entenderem ser necessário um apoio.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pt-BR" sz="19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19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essas ocasiões não será necessário que se revele a identidade do atendido e nem detalhes do atendimento.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pt-BR" sz="1900" b="1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t-BR" sz="1900" b="1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eria interessante que os atendentes indicassem os temas gerais trazidos pelos atendidos. O coordenador deverá anotar esses temas e, caso haja reincidência de algum deles, poderá sugerir à coordenação da C.E. que busque oferecer palestras sobre eles.</a:t>
            </a:r>
            <a:endParaRPr lang="pt-BR" sz="19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4EDD718-EF48-467F-9B08-495878FFA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905394"/>
              </p:ext>
            </p:extLst>
          </p:nvPr>
        </p:nvGraphicFramePr>
        <p:xfrm>
          <a:off x="145774" y="0"/>
          <a:ext cx="11900452" cy="92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855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F703E39-C7EC-46BB-8DB4-684531153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19263"/>
            <a:ext cx="1073426" cy="106865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6C89AD-A171-41AD-B5DD-1675C9732FB0}"/>
              </a:ext>
            </a:extLst>
          </p:cNvPr>
          <p:cNvSpPr/>
          <p:nvPr/>
        </p:nvSpPr>
        <p:spPr>
          <a:xfrm>
            <a:off x="1220319" y="2477030"/>
            <a:ext cx="8885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KARDEC, A. O Livro dos Espíritos. Trad. de </a:t>
            </a:r>
            <a:r>
              <a:rPr lang="pt-B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Guillon</a:t>
            </a:r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Ribeiro. 86. ed. Rio de 	Janeiro: FEB, 2005.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20760A8-3251-48CA-A34C-1FB1B9280169}"/>
              </a:ext>
            </a:extLst>
          </p:cNvPr>
          <p:cNvSpPr/>
          <p:nvPr/>
        </p:nvSpPr>
        <p:spPr>
          <a:xfrm>
            <a:off x="1237536" y="4285705"/>
            <a:ext cx="8674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MIRANDA, M.P. (ESPÍRITO), Psicografia: Divaldo P. Franco. Atendimento 	Fraterno, Apresentação. Editora FEB, 2009.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E5F866-9EB0-427D-B392-9DCFD6154B6A}"/>
              </a:ext>
            </a:extLst>
          </p:cNvPr>
          <p:cNvSpPr/>
          <p:nvPr/>
        </p:nvSpPr>
        <p:spPr>
          <a:xfrm>
            <a:off x="1228251" y="3355641"/>
            <a:ext cx="920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KARDEC, A. O Evangelho Segundo o Espiritismo. Trad. de </a:t>
            </a:r>
            <a:r>
              <a:rPr lang="pt-BR" sz="22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Guillon</a:t>
            </a:r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Ribeiro. 86. ed. 	Rio de Janeiro: FEB, 2005.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61E03F2-985F-49CD-9199-2400155A890B}"/>
              </a:ext>
            </a:extLst>
          </p:cNvPr>
          <p:cNvSpPr/>
          <p:nvPr/>
        </p:nvSpPr>
        <p:spPr>
          <a:xfrm>
            <a:off x="1922515" y="5319099"/>
            <a:ext cx="86748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REIKDAL, M, Diálogo Fraterno – Ética e Técnica, FEEGO, 2016.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0A8B3B-28A8-4D42-8C61-3C3DD744C15D}"/>
              </a:ext>
            </a:extLst>
          </p:cNvPr>
          <p:cNvSpPr txBox="1"/>
          <p:nvPr/>
        </p:nvSpPr>
        <p:spPr>
          <a:xfrm>
            <a:off x="1228250" y="1310004"/>
            <a:ext cx="94397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“Iniciação ao Conhecimento da Doutrina Espírita”, Livreto elaborado com base na 	obra de Allan Kardec, Editora EME, 31ª Edição, Centro Espírita “Caminho de 	Damasco, 2012.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FAF9DDE2-2C5B-4C81-BC72-7631F1DEC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66865"/>
              </p:ext>
            </p:extLst>
          </p:nvPr>
        </p:nvGraphicFramePr>
        <p:xfrm>
          <a:off x="2206483" y="390683"/>
          <a:ext cx="7779027" cy="99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Persona 3d Con La Documentación Stock de ilustración - Ilustración de  éxito, orden: 33547954">
            <a:extLst>
              <a:ext uri="{FF2B5EF4-FFF2-40B4-BE49-F238E27FC236}">
                <a16:creationId xmlns:a16="http://schemas.microsoft.com/office/drawing/2014/main" id="{B81196FB-8CF4-4210-9A94-05A144CE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5370080"/>
            <a:ext cx="1049753" cy="12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795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F703E39-C7EC-46BB-8DB4-684531153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17" y="221365"/>
            <a:ext cx="1272209" cy="12665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93D323-B3BD-4ED6-A5FE-825797631DC3}"/>
              </a:ext>
            </a:extLst>
          </p:cNvPr>
          <p:cNvSpPr txBox="1"/>
          <p:nvPr/>
        </p:nvSpPr>
        <p:spPr>
          <a:xfrm>
            <a:off x="781877" y="1884987"/>
            <a:ext cx="11152179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ts val="3400"/>
              </a:lnSpc>
              <a:buNone/>
            </a:pPr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Orientação para o Atendimento Espiritual no Centro Espírita (FEB) – Cap. 6, It 6.1; 6.2; 6.3 e 6.5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Vídeo: Atendimento Fraterno na Casa Espírita (Projeto Manoel Philomeno de Miranda). </a:t>
            </a:r>
            <a:r>
              <a:rPr lang="pt-BR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https://www.youtube.com/watch?v=weg4xbos6o8&amp;t=1135s</a:t>
            </a:r>
            <a:r>
              <a:rPr lang="pt-BR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t-BR" b="1" u="sng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https://www.youtube.com/watch?v=afdzbkdpzhw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pt-BR" sz="2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Vídeo: atendimento fraterno (Andrei Moreira) – </a:t>
            </a:r>
            <a:r>
              <a:rPr lang="pt-BR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https://www.youtube.com/watch?v=fj87yyug4sm&amp;t=1890s – https://www.youtube.com/watch?v=exlia3l0sqq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7F7B260B-6FBA-4749-93BB-7B07CC488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32242"/>
              </p:ext>
            </p:extLst>
          </p:nvPr>
        </p:nvGraphicFramePr>
        <p:xfrm>
          <a:off x="2206483" y="390683"/>
          <a:ext cx="7779027" cy="99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Persona 3d Con La Documentación Stock de ilustración - Ilustración de  éxito, orden: 33547954">
            <a:extLst>
              <a:ext uri="{FF2B5EF4-FFF2-40B4-BE49-F238E27FC236}">
                <a16:creationId xmlns:a16="http://schemas.microsoft.com/office/drawing/2014/main" id="{F7DFD7C7-47B1-4080-9B32-08980157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5370080"/>
            <a:ext cx="1049753" cy="12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621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F703E39-C7EC-46BB-8DB4-684531153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1" y="5368089"/>
            <a:ext cx="1272209" cy="12665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93D323-B3BD-4ED6-A5FE-825797631DC3}"/>
              </a:ext>
            </a:extLst>
          </p:cNvPr>
          <p:cNvSpPr txBox="1"/>
          <p:nvPr/>
        </p:nvSpPr>
        <p:spPr>
          <a:xfrm>
            <a:off x="437321" y="2937327"/>
            <a:ext cx="11152179" cy="501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ts val="3400"/>
              </a:lnSpc>
              <a:buNone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MUITO OBRIGADA POR SUA ATENÇÃO!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Pin em F">
            <a:extLst>
              <a:ext uri="{FF2B5EF4-FFF2-40B4-BE49-F238E27FC236}">
                <a16:creationId xmlns:a16="http://schemas.microsoft.com/office/drawing/2014/main" id="{DFF2FD77-E812-40A5-BC6D-859561DE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3" y="3429000"/>
            <a:ext cx="202871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384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AB9ACD7-D69B-4EF5-984B-D4BE65251D4F}"/>
              </a:ext>
            </a:extLst>
          </p:cNvPr>
          <p:cNvSpPr/>
          <p:nvPr/>
        </p:nvSpPr>
        <p:spPr>
          <a:xfrm>
            <a:off x="3193366" y="2272223"/>
            <a:ext cx="8375782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Apresentar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 doutrinários 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oferecem embasamento para os propósitos do Atendimento Fraterno pelo Diálogo.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44F95-BD92-4EC5-AC6E-C575803E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62" y="82308"/>
            <a:ext cx="807771" cy="804181"/>
          </a:xfrm>
          <a:prstGeom prst="rect">
            <a:avLst/>
          </a:prstGeom>
        </p:spPr>
      </p:pic>
      <p:pic>
        <p:nvPicPr>
          <p:cNvPr id="1026" name="Picture 2" descr="Bonecos De Apresentação De Powerpoint">
            <a:extLst>
              <a:ext uri="{FF2B5EF4-FFF2-40B4-BE49-F238E27FC236}">
                <a16:creationId xmlns:a16="http://schemas.microsoft.com/office/drawing/2014/main" id="{7F2B7BBD-4FE8-4378-AD53-D8686F98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76" y="2157038"/>
            <a:ext cx="1580887" cy="18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9588D9-09C0-4A79-A0C8-9CB9F1FD1916}"/>
              </a:ext>
            </a:extLst>
          </p:cNvPr>
          <p:cNvSpPr txBox="1"/>
          <p:nvPr/>
        </p:nvSpPr>
        <p:spPr>
          <a:xfrm>
            <a:off x="3063087" y="886489"/>
            <a:ext cx="572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/>
              <a:t>OBJETIVO DA AULA</a:t>
            </a:r>
          </a:p>
        </p:txBody>
      </p:sp>
    </p:spTree>
    <p:extLst>
      <p:ext uri="{BB962C8B-B14F-4D97-AF65-F5344CB8AC3E}">
        <p14:creationId xmlns:p14="http://schemas.microsoft.com/office/powerpoint/2010/main" val="3248991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C31AB-6153-4C85-B83C-76AE3731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0912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PREMISSA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986FEC-FC1C-42DA-98E3-8F722E3E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2139"/>
            <a:ext cx="10717695" cy="29684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“Preparar-se bem, psicológica e </a:t>
            </a:r>
            <a:r>
              <a:rPr lang="pt-BR" sz="11200" u="sng" dirty="0">
                <a:latin typeface="Arial" panose="020B0604020202020204" pitchFamily="34" charset="0"/>
                <a:cs typeface="Arial" panose="020B0604020202020204" pitchFamily="34" charset="0"/>
              </a:rPr>
              <a:t>doutrinariamente</a:t>
            </a: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, faz-se imprescindível para o desempenho do correto mister (</a:t>
            </a:r>
            <a:r>
              <a:rPr lang="pt-BR" sz="1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) a que o atendente fraterno deseja dedicar-se”. 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8000" b="1" dirty="0">
                <a:latin typeface="Arial" panose="020B0604020202020204" pitchFamily="34" charset="0"/>
                <a:cs typeface="Arial" panose="020B0604020202020204" pitchFamily="34" charset="0"/>
              </a:rPr>
              <a:t>(Mensagem de Bezerra de Menezes - Comunhão Espírita Cristã, Uberaba, 20/04/1963)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407E39-CA99-48CD-A3AF-1B0759428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" y="110913"/>
            <a:ext cx="807771" cy="8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54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1B21D8-F1ED-49A9-BC39-FD68CBE3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113184"/>
            <a:ext cx="10891630" cy="5379690"/>
          </a:xfrm>
        </p:spPr>
        <p:txBody>
          <a:bodyPr>
            <a:noAutofit/>
          </a:bodyPr>
          <a:lstStyle/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1) A EXISTÊNCIA DE DEUS - </a:t>
            </a:r>
            <a:r>
              <a:rPr lang="pt-BR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Criador de tudo, dotado de suprema inteligência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justiça e bondade.</a:t>
            </a:r>
            <a:endParaRPr lang="pt-BR" sz="2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2) A IMORTALIDADE DA ALMA - 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Como Espíritos, já existíamos antes de nascermos e continuaremos a existir, depois da morte física, </a:t>
            </a:r>
            <a:r>
              <a:rPr lang="pt-BR" sz="2200" u="sng" cap="none" dirty="0">
                <a:latin typeface="Arial" panose="020B0604020202020204" pitchFamily="34" charset="0"/>
                <a:cs typeface="Arial" panose="020B0604020202020204" pitchFamily="34" charset="0"/>
              </a:rPr>
              <a:t>mantendo nossa individualidade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(Reaviva a fé no futuro, levanta ânimos abatidos, dá suporte à resignação perante as dificuldades da vida).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3) A REENCARNAÇÃO - 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O Espírito estagia em inúmeras existências no mundo corpóreo dotado de livre-arbítrio. As encarnações são oportunidades para o seu próprio aprimoramento. (O caminho é formado por possibilidades de reparações e recomeços, o que  faz vislumbrar a justiça de Deus).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4) A COMUNICABILIDADE COM OS ESPÍRITOS 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Os Espíritos são seres humanos desencarnados. Não os vemos, pois estão numa dimensão diferente da nossa, mas eles podem nos ver e até conhecer nossos pensamentos. (O caminho é repleto de influências - benéficas e negativas)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100" cap="none" dirty="0">
                <a:latin typeface="Arial" panose="020B0604020202020204" pitchFamily="34" charset="0"/>
                <a:cs typeface="Arial" panose="020B0604020202020204" pitchFamily="34" charset="0"/>
              </a:rPr>
              <a:t>LE – Q 459: “Influem os Espíritos em nossos pensamentos e em nossos atos? “Muito mais do que imaginais. Influem a tal ponto que, de ordinário, são eles que vos dirigem.”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6FF3A33-FA33-4239-99E1-A299353D586B}"/>
              </a:ext>
            </a:extLst>
          </p:cNvPr>
          <p:cNvGrpSpPr/>
          <p:nvPr/>
        </p:nvGrpSpPr>
        <p:grpSpPr>
          <a:xfrm>
            <a:off x="1350498" y="146445"/>
            <a:ext cx="9028131" cy="782024"/>
            <a:chOff x="1003577" y="229065"/>
            <a:chExt cx="8117426" cy="925996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97DD25F2-BC71-4189-8F9C-1FAD414F21FE}"/>
                </a:ext>
              </a:extLst>
            </p:cNvPr>
            <p:cNvSpPr/>
            <p:nvPr/>
          </p:nvSpPr>
          <p:spPr>
            <a:xfrm>
              <a:off x="1003577" y="229065"/>
              <a:ext cx="8117426" cy="9259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: Cantos Arredondados 4">
              <a:extLst>
                <a:ext uri="{FF2B5EF4-FFF2-40B4-BE49-F238E27FC236}">
                  <a16:creationId xmlns:a16="http://schemas.microsoft.com/office/drawing/2014/main" id="{120E493E-6B0C-43D8-89B4-D692D274DF12}"/>
                </a:ext>
              </a:extLst>
            </p:cNvPr>
            <p:cNvSpPr txBox="1"/>
            <p:nvPr/>
          </p:nvSpPr>
          <p:spPr>
            <a:xfrm>
              <a:off x="1205956" y="288910"/>
              <a:ext cx="7710883" cy="716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BASES DOUTRINÁRIAS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4889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391C49-5734-4674-AC16-69A480D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211400"/>
            <a:ext cx="11376991" cy="544491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5) PLURALIDADE DOS MUNDOS HABITADOS </a:t>
            </a:r>
          </a:p>
          <a:p>
            <a:pPr marL="0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600" cap="none" dirty="0">
                <a:latin typeface="Arial" panose="020B0604020202020204" pitchFamily="34" charset="0"/>
                <a:cs typeface="Arial" panose="020B0604020202020204" pitchFamily="34" charset="0"/>
              </a:rPr>
              <a:t>Os mundos (e os indivíduos) progridem. </a:t>
            </a:r>
          </a:p>
          <a:p>
            <a:pPr lvl="1"/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Mundos primitivos: luta pela sobrevivência;</a:t>
            </a:r>
          </a:p>
          <a:p>
            <a:pPr lvl="1"/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Mundos de provas e expiações: há um predomínio do mal;</a:t>
            </a:r>
          </a:p>
          <a:p>
            <a:pPr lvl="1"/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Mundos de regeneração: há prevalência do bem;</a:t>
            </a:r>
          </a:p>
          <a:p>
            <a:pPr lvl="1"/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Mundos felizes: não há mal; </a:t>
            </a:r>
          </a:p>
          <a:p>
            <a:pPr lvl="1"/>
            <a:r>
              <a:rPr lang="pt-B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Mundos superiores: espíritos puros - não temos condições de avaliar a pureza e a beleza.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BR" sz="2100" cap="none" dirty="0">
                <a:solidFill>
                  <a:srgbClr val="333333"/>
                </a:solidFill>
                <a:latin typeface="Droid Sans"/>
              </a:rPr>
              <a:t>(Fonte:  “</a:t>
            </a:r>
            <a:r>
              <a:rPr lang="pt-BR" sz="2100" i="1" cap="none" dirty="0">
                <a:solidFill>
                  <a:srgbClr val="333333"/>
                </a:solidFill>
                <a:latin typeface="Droid Sans"/>
              </a:rPr>
              <a:t>Iniciação ao Conhecimento da Doutrina Espírita</a:t>
            </a:r>
            <a:r>
              <a:rPr lang="pt-BR" sz="2100" cap="none" dirty="0">
                <a:solidFill>
                  <a:srgbClr val="333333"/>
                </a:solidFill>
                <a:latin typeface="Droid Sans"/>
              </a:rPr>
              <a:t>”,  Livreto elaborado com base na obra de Allan Kardec, Editora EME, 31ª edição, 2012)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2100" cap="none" dirty="0"/>
          </a:p>
          <a:p>
            <a:pPr marL="0" lvl="1" indent="0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600" cap="none" dirty="0">
                <a:latin typeface="Arial" panose="020B0604020202020204" pitchFamily="34" charset="0"/>
                <a:cs typeface="Arial" panose="020B0604020202020204" pitchFamily="34" charset="0"/>
              </a:rPr>
              <a:t>LE Q 642 – “Para agradar a Deus e assegurar a sua posição futura, bastará que o homem não pratique o mal?” R: “Não; cumpre-lhe fazer o bem no limite de suas forças, porquanto responderá por todo mal que haja resultado de não haver praticado o bem.”</a:t>
            </a:r>
          </a:p>
          <a:p>
            <a:pPr marL="457200" lvl="1" indent="0" algn="ctr">
              <a:lnSpc>
                <a:spcPts val="2880"/>
              </a:lnSpc>
              <a:buNone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ts val="288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Progredimos fazendo a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opção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pelo Bem </a:t>
            </a:r>
          </a:p>
          <a:p>
            <a:pPr marL="457200" lvl="1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A219879-9F0E-43FF-8679-204E5E9E4054}"/>
              </a:ext>
            </a:extLst>
          </p:cNvPr>
          <p:cNvGrpSpPr/>
          <p:nvPr/>
        </p:nvGrpSpPr>
        <p:grpSpPr>
          <a:xfrm>
            <a:off x="1475941" y="146444"/>
            <a:ext cx="8902688" cy="854693"/>
            <a:chOff x="1003577" y="229065"/>
            <a:chExt cx="8117426" cy="925996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8C25192C-EEDE-42C4-A557-15A5379974CD}"/>
                </a:ext>
              </a:extLst>
            </p:cNvPr>
            <p:cNvSpPr/>
            <p:nvPr/>
          </p:nvSpPr>
          <p:spPr>
            <a:xfrm>
              <a:off x="1003577" y="229065"/>
              <a:ext cx="8117426" cy="9259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: Cantos Arredondados 4">
              <a:extLst>
                <a:ext uri="{FF2B5EF4-FFF2-40B4-BE49-F238E27FC236}">
                  <a16:creationId xmlns:a16="http://schemas.microsoft.com/office/drawing/2014/main" id="{44EE0E36-1EE1-4F30-91A7-C3CB39B4EAB6}"/>
                </a:ext>
              </a:extLst>
            </p:cNvPr>
            <p:cNvSpPr txBox="1"/>
            <p:nvPr/>
          </p:nvSpPr>
          <p:spPr>
            <a:xfrm>
              <a:off x="1207742" y="288910"/>
              <a:ext cx="7709096" cy="806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O que é o AF pelo diálogo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22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83D0D-6A26-498F-8EB7-2235FC07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156" y="61430"/>
            <a:ext cx="5342665" cy="64195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Doutrinárias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05142F-3467-4AA0-B8A4-4B2676EB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8" y="556591"/>
            <a:ext cx="10588486" cy="226517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DEUS EXISTE – </a:t>
            </a: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 a criatura traz em si a essência do Criador. </a:t>
            </a:r>
          </a:p>
          <a:p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compreensão íntima dessa verdade nos conecta a Deus (espiritualidade) e nos proporciona a potência interna da Fé.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7B21F73-6CCC-4FCA-A17C-302D88C61BA2}"/>
              </a:ext>
            </a:extLst>
          </p:cNvPr>
          <p:cNvSpPr txBox="1"/>
          <p:nvPr/>
        </p:nvSpPr>
        <p:spPr>
          <a:xfrm>
            <a:off x="435439" y="2821764"/>
            <a:ext cx="11580516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Emmanuel, “Pensamento e Vida”, Lição 6 – “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Fé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buNone/>
            </a:pP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 é uma positiva segurança íntima nas Leis Divinas”</a:t>
            </a:r>
          </a:p>
          <a:p>
            <a:pPr marL="0" indent="0">
              <a:lnSpc>
                <a:spcPts val="1800"/>
              </a:lnSpc>
              <a:buNone/>
            </a:pPr>
            <a:endParaRPr lang="pt-B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“Todas as operações da existência se desenvolvem, de algum modo, sob a energia da fé...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Utilizando-nos </a:t>
            </a:r>
            <a:r>
              <a:rPr lang="pt-B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conscientemente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semelhante energia, é-nos possível suprimir longas curvas em nosso caminho de evolução.”.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BD77924A-A5F3-4686-AFEC-ED20B093C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" y="222830"/>
            <a:ext cx="735294" cy="7320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1DDDABA-15B4-4B3A-895A-BC190DE0C2BD}"/>
              </a:ext>
            </a:extLst>
          </p:cNvPr>
          <p:cNvSpPr txBox="1"/>
          <p:nvPr/>
        </p:nvSpPr>
        <p:spPr>
          <a:xfrm>
            <a:off x="448692" y="5119829"/>
            <a:ext cx="1132112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“Saúde é a real conexão criatura/Criador, e a doença é o contrário momentâneo de tal fato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(“O Homem Sadio” – Roberto Lúcio e Alcione Albuquerque ditado pelo Espírito Joseph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Gleber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1992).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4686D9-F736-4651-AF06-42C807A5EC60}"/>
              </a:ext>
            </a:extLst>
          </p:cNvPr>
          <p:cNvSpPr txBox="1"/>
          <p:nvPr/>
        </p:nvSpPr>
        <p:spPr>
          <a:xfrm>
            <a:off x="932340" y="6301409"/>
            <a:ext cx="109462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 desconexão com Deus e com as potências que trazemos em nós </a:t>
            </a:r>
            <a:r>
              <a:rPr lang="pt-B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nos adoece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0305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1535-F083-45C5-8A91-2F605A7A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" y="71805"/>
            <a:ext cx="11651311" cy="75111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Bases Doutrinárias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DC73D2-DF5B-4EC8-9B57-AEAC902D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59" y="874156"/>
            <a:ext cx="11297481" cy="13550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i="1" cap="none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não foi somente o Mestre, foi Médico também...deixou no mundo o padrão da cura para o reino de Deus</a:t>
            </a:r>
            <a:r>
              <a:rPr lang="pt-BR" sz="2400" b="1" cap="none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BR" sz="2000" cap="none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(Os Mensageiros –  Francisco Cândido Xavier Espírito André Luiz). </a:t>
            </a:r>
            <a:endParaRPr lang="pt-BR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F3F7AC-11E4-46E3-B602-7B6DB4D57E6F}"/>
              </a:ext>
            </a:extLst>
          </p:cNvPr>
          <p:cNvSpPr txBox="1"/>
          <p:nvPr/>
        </p:nvSpPr>
        <p:spPr>
          <a:xfrm>
            <a:off x="523460" y="3786098"/>
            <a:ext cx="109794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“...A fé não se prescreve, nem se impõe. “</a:t>
            </a:r>
            <a:r>
              <a:rPr lang="pt-B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Ela se adquire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 ninguém há que esteja impedido de possuí-la, mesmo entre os mais refratários.” (ESE,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Cap.XIX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– O Poder da Fé)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FB3518-71A6-4D9B-9D86-23E7A5F7BB37}"/>
              </a:ext>
            </a:extLst>
          </p:cNvPr>
          <p:cNvSpPr txBox="1"/>
          <p:nvPr/>
        </p:nvSpPr>
        <p:spPr>
          <a:xfrm>
            <a:off x="1437859" y="5522179"/>
            <a:ext cx="9316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EVOLUIRMOS É PRECISO LANÇAR MÃO DA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VONTADE</a:t>
            </a:r>
            <a:endParaRPr lang="pt-BR" sz="2400" u="sng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234EA6-E548-43A6-A7FF-C7EBD57AB48E}"/>
              </a:ext>
            </a:extLst>
          </p:cNvPr>
          <p:cNvSpPr txBox="1"/>
          <p:nvPr/>
        </p:nvSpPr>
        <p:spPr>
          <a:xfrm>
            <a:off x="523459" y="2626939"/>
            <a:ext cx="111450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tua fé te curou”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(cego Bartimeu, mulher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hemorroíssa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filha de Jairo, leproso curado que voltou e a muitos outros).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35F6215-B156-40E8-BF6F-3B09C76E4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41" y="5779622"/>
            <a:ext cx="735294" cy="7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1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518584-41C9-4DB4-8378-587E0ECF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43" y="391835"/>
            <a:ext cx="9687312" cy="608703"/>
          </a:xfrm>
        </p:spPr>
        <p:txBody>
          <a:bodyPr>
            <a:normAutofit/>
          </a:bodyPr>
          <a:lstStyle/>
          <a:p>
            <a:pPr algn="ctr"/>
            <a:r>
              <a:rPr lang="pt-B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A VONTADE É UMA POTÊNCIA DA ALMA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9FEA9-B786-4886-BC0B-3741449F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74" y="1493216"/>
            <a:ext cx="11710897" cy="49795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há vontade há um caminho</a:t>
            </a:r>
          </a:p>
          <a:p>
            <a:pPr marL="0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(autor desconhecido)</a:t>
            </a: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“Quem tem um “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porquê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enfrenta qualquer “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”.”</a:t>
            </a:r>
          </a:p>
          <a:p>
            <a:pPr marL="0" indent="0" algn="ctr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“Em Busca de Sentido”,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Viktor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Frankl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A21ACC-07B8-4B07-B94A-ED4FB7229078}"/>
              </a:ext>
            </a:extLst>
          </p:cNvPr>
          <p:cNvSpPr txBox="1"/>
          <p:nvPr/>
        </p:nvSpPr>
        <p:spPr>
          <a:xfrm>
            <a:off x="1166191" y="4916557"/>
            <a:ext cx="10111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Assim, entendemos que precisamos trilhar um caminho de </a:t>
            </a: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reconexão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...Qual seria esse caminho?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E8F2DD-B695-4D68-ABC7-B677F535F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5" y="223503"/>
            <a:ext cx="735294" cy="7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3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16905</TotalTime>
  <Words>2596</Words>
  <Application>Microsoft Office PowerPoint</Application>
  <PresentationFormat>Widescreen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Droid Sans</vt:lpstr>
      <vt:lpstr>Tw Cen MT</vt:lpstr>
      <vt:lpstr>Gotícula</vt:lpstr>
      <vt:lpstr>Apresentação do PowerPoint</vt:lpstr>
      <vt:lpstr>Apresentação do PowerPoint</vt:lpstr>
      <vt:lpstr>Apresentação do PowerPoint</vt:lpstr>
      <vt:lpstr>PREMISSA</vt:lpstr>
      <vt:lpstr>Apresentação do PowerPoint</vt:lpstr>
      <vt:lpstr>Apresentação do PowerPoint</vt:lpstr>
      <vt:lpstr>Bases Doutrinárias</vt:lpstr>
      <vt:lpstr>Bases Doutrinárias</vt:lpstr>
      <vt:lpstr>A VONTADE É UMA POTÊNCIA DA ALMA</vt:lpstr>
      <vt:lpstr>BASES DOUTRINÁRIAS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Aristoteles Arabe</dc:creator>
  <cp:lastModifiedBy>Sheila Villela</cp:lastModifiedBy>
  <cp:revision>731</cp:revision>
  <dcterms:created xsi:type="dcterms:W3CDTF">2021-03-29T15:38:24Z</dcterms:created>
  <dcterms:modified xsi:type="dcterms:W3CDTF">2021-07-11T19:13:19Z</dcterms:modified>
</cp:coreProperties>
</file>