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28"/>
  </p:notesMasterIdLst>
  <p:sldIdLst>
    <p:sldId id="256" r:id="rId2"/>
    <p:sldId id="275" r:id="rId3"/>
    <p:sldId id="257" r:id="rId4"/>
    <p:sldId id="258" r:id="rId5"/>
    <p:sldId id="259" r:id="rId6"/>
    <p:sldId id="261" r:id="rId7"/>
    <p:sldId id="276" r:id="rId8"/>
    <p:sldId id="277" r:id="rId9"/>
    <p:sldId id="278" r:id="rId10"/>
    <p:sldId id="262" r:id="rId11"/>
    <p:sldId id="260" r:id="rId12"/>
    <p:sldId id="265" r:id="rId13"/>
    <p:sldId id="272" r:id="rId14"/>
    <p:sldId id="264" r:id="rId15"/>
    <p:sldId id="266" r:id="rId16"/>
    <p:sldId id="282" r:id="rId17"/>
    <p:sldId id="267" r:id="rId18"/>
    <p:sldId id="269" r:id="rId19"/>
    <p:sldId id="270" r:id="rId20"/>
    <p:sldId id="271" r:id="rId21"/>
    <p:sldId id="273" r:id="rId22"/>
    <p:sldId id="268" r:id="rId23"/>
    <p:sldId id="279" r:id="rId24"/>
    <p:sldId id="280" r:id="rId25"/>
    <p:sldId id="283" r:id="rId26"/>
    <p:sldId id="281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3D47A-0FA5-4B33-B584-A36C971FCF01}" type="datetimeFigureOut">
              <a:rPr lang="pt-BR" smtClean="0"/>
              <a:t>16/05/2021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97ABB-0D7E-4327-A8DC-1431623D3F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250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099515-0715-44DC-91A8-2F88A8BEB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172E75-6879-4BD7-8168-F915E0687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01BC52-D46B-41A6-A232-8B8F7832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EDF70-8343-41D3-AC30-D37604BBD2D8}" type="datetime1">
              <a:rPr lang="pt-BR" smtClean="0"/>
              <a:t>16/05/2021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00E158-3FB7-4C06-A677-84E24639D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277C82-7463-437F-973E-8D67A268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828BC6-BA80-4E15-82AF-11A4635BE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3B48D0-80BE-413A-98DD-1BB28CF67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DD0413-C31C-48F7-A5BD-5B8780C33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D326DA-38FD-4376-8363-130C2CCE1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BDDB4E-135F-41C9-AE27-18A47DD6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08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8D5A7E-D47A-43BE-B4D6-75EC03483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F8F034-0D63-4CB3-A46A-CD70BC8A3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7F9707-7874-4166-8676-0D78C15F6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107111-D9AB-4391-9C6E-B11D7C07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94AD2B-A4FF-47B5-B6E2-85F27159B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903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11D867-CB27-4A1D-8304-AE0253C11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51E789-4A70-476D-89B1-1A75B4BB2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58D2AA-FC62-4911-AFB8-9F6D3B308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8C8A8E-86B6-4ED3-803F-DF9BAE353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F532EB-06BE-45FE-8484-97560FADC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430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DA783-89D0-4760-8937-8ED6A810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FC60E9-3B03-4935-9A62-45FA9732E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F5DA77-0207-4DB6-B146-AAA643E4B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698AE-23B9-4496-B121-76D8F3724861}" type="datetime1">
              <a:rPr lang="pt-BR" smtClean="0"/>
              <a:t>16/05/2021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436675-F988-4569-AFEF-EAEAAB92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B74F01-FCCA-474D-BF63-BA23E4DA1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230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FFEF55-780A-492A-AC90-27EB5573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E6D21F-47E0-4EB1-887B-45E0B2BF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DA24F3A-ADCD-46D2-AF19-03C732CF6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6DA9A0F-F68B-40AB-A207-8B2F6D09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50B217-A13A-49B9-B1A1-5C44D5BF1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4D80C36-DE86-48AB-A810-CDA5CAFF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818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3895C-00AC-4E4D-8058-2037DE25E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7269CA-5F45-4DBE-9945-A9880815B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79DD1EC-963E-4F1A-8383-63A20E00A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FBA10BD-A281-44F7-9B4B-3722B5B717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D0E5F78-85A2-41DA-8499-B7C43A056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EF77D19-54C0-408A-AEFC-0AEFD818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3AC6FCA-89DC-47CF-B0B9-ABADF3A19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7FA37C8-630F-49A0-888B-45324138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368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1CB13-C8D6-43AB-B22A-C2D849213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136E678-60CB-48EB-AD9E-16265FA6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2211F-32B0-4BED-8DA2-7ECC5E99C151}" type="datetime1">
              <a:rPr lang="pt-BR" smtClean="0"/>
              <a:t>16/05/2021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E8B3EA8-87FD-4E56-A370-7F2884D6D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9AC56DE-E9E2-4EEB-9452-61A18DC28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542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50B5354-3C3C-43F2-BFD0-F4688993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D1ECE-C39F-4ECE-B9BB-CBD40BDB54FD}" type="datetime1">
              <a:rPr lang="pt-BR" smtClean="0"/>
              <a:t>16/05/2021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7F7BABA-A222-49E2-A3FB-C54CE9E9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60EAA3B-BF6C-4EA2-AA2A-512B1853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56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BC163-6C9B-42BF-A3CA-0192126D3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B667B0-4FED-4BA4-9AC7-8A7D26D47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A353727-DD8E-481B-89B2-418AB0C3F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2E9BBF-ECAF-4307-A003-9180BBCC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52921D2-2966-48BF-8DB7-B39377ED5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797EA2-43A9-43AC-B65D-8C4F4194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817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12F42-B9BB-45A9-9071-05E63AF2C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DAE05-0EE3-45D7-824E-7C55A7FBE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96CAF9E-9CB8-4DB2-A9FD-7BD66FF65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7074373-2820-4C38-A45C-C57DC081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ACDC7-AAC5-43E7-8651-0EC5A96DD038}" type="datetime1">
              <a:rPr lang="pt-BR" smtClean="0"/>
              <a:t>16/05/2021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4B4686-ED69-483B-A403-346D9AFD7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Primeiro módulo: Introdução.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0C60F05-EC51-487F-8473-CF0D82DC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129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D7AA341-6C88-4551-9D75-00B76413F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0E2E002-46A2-499C-998D-D92220D82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ECC2B0-880A-48EF-A1E3-C36507448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0CED1-EB8F-42C9-B366-EE7D6D9CF4D8}" type="datetime1">
              <a:rPr lang="pt-BR" smtClean="0"/>
              <a:t>16/05/2021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1088F6-FA03-44E5-96DC-7A21044D1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Primeiro módulo: Introdução.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4955B5-3EDF-46E7-AFAA-2E82BBA4B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723FA-A9FF-4D77-A4A5-CD39C58932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91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158AF7E-E2F0-4837-A2C4-35DC32064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599" y="1320800"/>
            <a:ext cx="5130801" cy="4216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73498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91B808F-526D-4803-9992-D714CB253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4EC165E0-DF4C-4C8F-A42E-4649CADD451B}"/>
              </a:ext>
            </a:extLst>
          </p:cNvPr>
          <p:cNvSpPr/>
          <p:nvPr/>
        </p:nvSpPr>
        <p:spPr>
          <a:xfrm>
            <a:off x="-1023583" y="2033086"/>
            <a:ext cx="12979021" cy="2827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0010" indent="540385"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“O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AE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pt-BR" sz="2800" spc="-1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Casa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Espírita</a:t>
            </a:r>
            <a:r>
              <a:rPr lang="pt-BR" sz="2800" spc="-1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como</a:t>
            </a:r>
            <a:r>
              <a:rPr lang="pt-BR" sz="2800" spc="-1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proposta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básica,</a:t>
            </a:r>
            <a:r>
              <a:rPr lang="pt-BR" sz="2800" spc="-1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acolher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pt-BR" sz="2800" spc="-1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pessoas,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pt-BR" sz="2800" spc="-1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meio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ações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fraternas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continuadas,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conformidade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princípios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pt-BR" sz="2800" spc="-9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Evangelho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luz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Doutrina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Espírita,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oferecendo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aos</a:t>
            </a:r>
            <a:r>
              <a:rPr lang="pt-BR" sz="2800" spc="-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frequentam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Casa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Espírita,</a:t>
            </a:r>
            <a:r>
              <a:rPr lang="pt-BR" sz="2800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como atendidos ou atendentes, o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apoio,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esclarecimento, a consolação, a assistência espiritual</a:t>
            </a:r>
            <a:r>
              <a:rPr lang="pt-BR" sz="2800" spc="-5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moral,</a:t>
            </a:r>
            <a:r>
              <a:rPr lang="pt-BR" sz="2800" spc="-5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800" spc="-5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ajuda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</a:t>
            </a:r>
            <a:r>
              <a:rPr lang="pt-BR" sz="2800" spc="-5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inspirações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Plano</a:t>
            </a:r>
            <a:r>
              <a:rPr lang="pt-BR" sz="2800" spc="-5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Superior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</a:t>
            </a:r>
            <a:r>
              <a:rPr lang="pt-BR" sz="2800" spc="-5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vida. [</a:t>
            </a:r>
            <a:r>
              <a:rPr lang="pt-BR" sz="2800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...]”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FE88899-69DA-48DE-9AAB-47A944B41DAF}"/>
              </a:ext>
            </a:extLst>
          </p:cNvPr>
          <p:cNvSpPr/>
          <p:nvPr/>
        </p:nvSpPr>
        <p:spPr>
          <a:xfrm>
            <a:off x="5465927" y="5160714"/>
            <a:ext cx="7506269" cy="931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67410" algn="just">
              <a:lnSpc>
                <a:spcPct val="103000"/>
              </a:lnSpc>
              <a:spcBef>
                <a:spcPts val="50"/>
              </a:spcBef>
              <a:spcAft>
                <a:spcPts val="800"/>
              </a:spcAft>
            </a:pP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(BLUME H., responsável pela equipe.  </a:t>
            </a:r>
            <a:r>
              <a:rPr lang="pt-B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Orientação para o atendimento espiritual no centro espírita.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t-BR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ed.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2. </a:t>
            </a:r>
            <a:r>
              <a:rPr lang="pt-BR" spc="-2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imp.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t-BR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Brasília: </a:t>
            </a:r>
            <a:r>
              <a:rPr lang="pt-BR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FEB, </a:t>
            </a:r>
            <a:r>
              <a:rPr lang="pt-BR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2019.)</a:t>
            </a:r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B0CFF86-A0A5-4E54-B6B5-F8692F69491F}"/>
              </a:ext>
            </a:extLst>
          </p:cNvPr>
          <p:cNvSpPr txBox="1"/>
          <p:nvPr/>
        </p:nvSpPr>
        <p:spPr>
          <a:xfrm>
            <a:off x="2345635" y="605135"/>
            <a:ext cx="35301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Objetivo:</a:t>
            </a:r>
          </a:p>
        </p:txBody>
      </p:sp>
      <p:pic>
        <p:nvPicPr>
          <p:cNvPr id="5122" name="Picture 2" descr="Bonecos brancos png » PNG Image">
            <a:extLst>
              <a:ext uri="{FF2B5EF4-FFF2-40B4-BE49-F238E27FC236}">
                <a16:creationId xmlns:a16="http://schemas.microsoft.com/office/drawing/2014/main" id="{211BC936-83A7-4E1B-A811-677913F97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193" y="4694831"/>
            <a:ext cx="2143125" cy="216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672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FBC4E3E-D9B0-4268-A3AA-342FFC289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C404894-2110-4F90-8B6C-F8BDA8EF1FCE}"/>
              </a:ext>
            </a:extLst>
          </p:cNvPr>
          <p:cNvSpPr/>
          <p:nvPr/>
        </p:nvSpPr>
        <p:spPr>
          <a:xfrm>
            <a:off x="861391" y="2332383"/>
            <a:ext cx="10469217" cy="3698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Receber bem todo aquele que procura o centro espírita. 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Ouvir os problemas mais graves de sua existência apresentando o ponto de vista espírita sobre eles, consolando, acolhendo, esclarecendo e orientando.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Apresentar ao público os princípios doutrinários.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Orar pelos sofredores.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Fluidoterapia do passe.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Fotos de Boneco branco 3d, imagem para Boneco branco 3d ✓ Melhores imagens  | Depositphotos®">
            <a:extLst>
              <a:ext uri="{FF2B5EF4-FFF2-40B4-BE49-F238E27FC236}">
                <a16:creationId xmlns:a16="http://schemas.microsoft.com/office/drawing/2014/main" id="{0687FAFC-0FCB-434E-B205-589BF7E96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1725" y="470162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36CD85A-1814-40BD-A1DC-4C93672960F6}"/>
              </a:ext>
            </a:extLst>
          </p:cNvPr>
          <p:cNvSpPr txBox="1"/>
          <p:nvPr/>
        </p:nvSpPr>
        <p:spPr>
          <a:xfrm>
            <a:off x="2366487" y="774412"/>
            <a:ext cx="8964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Portanto, é um conjunto de atividades que envolve:</a:t>
            </a:r>
          </a:p>
        </p:txBody>
      </p:sp>
    </p:spTree>
    <p:extLst>
      <p:ext uri="{BB962C8B-B14F-4D97-AF65-F5344CB8AC3E}">
        <p14:creationId xmlns:p14="http://schemas.microsoft.com/office/powerpoint/2010/main" val="1836273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362CD937-9D62-42CC-BA33-BE80E30AC65A}"/>
              </a:ext>
            </a:extLst>
          </p:cNvPr>
          <p:cNvSpPr/>
          <p:nvPr/>
        </p:nvSpPr>
        <p:spPr>
          <a:xfrm>
            <a:off x="5897218" y="555489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MIRANDA, M.P. (ESPÍRITO), Psicografia: Divaldo P. Franco. Atendimento Fraterno, Apresentação. Editora FEB, 2009.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3C00A0D-8990-4437-AB93-07F373F1E845}"/>
              </a:ext>
            </a:extLst>
          </p:cNvPr>
          <p:cNvSpPr/>
          <p:nvPr/>
        </p:nvSpPr>
        <p:spPr>
          <a:xfrm>
            <a:off x="2597427" y="743634"/>
            <a:ext cx="7487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Atende às necessidades humanas: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B5A41E5-AE04-476D-9C09-87DAFC109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0B4E18A8-B37C-4C0A-8D4E-AF002027AB87}"/>
              </a:ext>
            </a:extLst>
          </p:cNvPr>
          <p:cNvSpPr/>
          <p:nvPr/>
        </p:nvSpPr>
        <p:spPr>
          <a:xfrm>
            <a:off x="1178513" y="2133600"/>
            <a:ext cx="103253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NewRomanPSMT-Identity-H"/>
              </a:rPr>
              <a:t>Em sendo o Espiritismo uma doutrina possuidora de respostas elucidativas para as questões desafiadoras da vida, de instrumentos práticos capazes de ajudar aos que sofrem, desde que, honestamente, queiram ajudar-se e ser ajudados, é natural que um número crescente de pessoas busquem-no com o propósito de solucionar seus problemas e dificuldades existenciais.</a:t>
            </a:r>
          </a:p>
        </p:txBody>
      </p:sp>
    </p:spTree>
    <p:extLst>
      <p:ext uri="{BB962C8B-B14F-4D97-AF65-F5344CB8AC3E}">
        <p14:creationId xmlns:p14="http://schemas.microsoft.com/office/powerpoint/2010/main" val="3280920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362CD937-9D62-42CC-BA33-BE80E30AC65A}"/>
              </a:ext>
            </a:extLst>
          </p:cNvPr>
          <p:cNvSpPr/>
          <p:nvPr/>
        </p:nvSpPr>
        <p:spPr>
          <a:xfrm>
            <a:off x="5685183" y="58490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MIRANDA, M.P. (ESPÍRITO), Psicografia: Divaldo P. Franco. Atendimento Fraterno, Apresentação. Editora FEB, 2009.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3C00A0D-8990-4437-AB93-07F373F1E845}"/>
              </a:ext>
            </a:extLst>
          </p:cNvPr>
          <p:cNvSpPr/>
          <p:nvPr/>
        </p:nvSpPr>
        <p:spPr>
          <a:xfrm>
            <a:off x="2597427" y="743634"/>
            <a:ext cx="7487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Atende às necessidades humanas: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B5A41E5-AE04-476D-9C09-87DAFC109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0B4E18A8-B37C-4C0A-8D4E-AF002027AB87}"/>
              </a:ext>
            </a:extLst>
          </p:cNvPr>
          <p:cNvSpPr/>
          <p:nvPr/>
        </p:nvSpPr>
        <p:spPr>
          <a:xfrm>
            <a:off x="1178513" y="2521059"/>
            <a:ext cx="103253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NewRomanPSMT-Identity-H"/>
              </a:rPr>
              <a:t>Segundo a FEB — Federação Espírita Brasileira —, “o Centro Espírita deve criar condições para um eficiente atendimento a todos os que o procuram com o propósito de obter esclarecimento, orientação, ajuda ou consolação.”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54277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F86B46B-AA42-4AAA-9614-07D71DA34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F7BE128-B339-4326-903F-7C48ABB2381B}"/>
              </a:ext>
            </a:extLst>
          </p:cNvPr>
          <p:cNvSpPr/>
          <p:nvPr/>
        </p:nvSpPr>
        <p:spPr>
          <a:xfrm>
            <a:off x="636104" y="2274838"/>
            <a:ext cx="1113182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“Nos atuais momentos tormentosos pelos quais passa o ser humano, submetido ao processo de transformação íntima e vivendo num planeta em transição, aumenta a responsabilidade do atendimento espiritual de acolher, consolar, esclarecer e orientar o homem.”</a:t>
            </a:r>
          </a:p>
          <a:p>
            <a:pPr algn="just"/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F21770F-540A-4AF3-ACAA-7ED239C530B0}"/>
              </a:ext>
            </a:extLst>
          </p:cNvPr>
          <p:cNvSpPr/>
          <p:nvPr/>
        </p:nvSpPr>
        <p:spPr>
          <a:xfrm>
            <a:off x="5671930" y="449082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pt-BR" dirty="0"/>
              <a:t>(BLUME H., responsável pela equipe.  Orientação para o atendimento espiritual no    centro espírita, Capítulo 2. 1. ed. – 2. imp. – Brasília: FEB, 2019.)</a:t>
            </a:r>
          </a:p>
        </p:txBody>
      </p:sp>
    </p:spTree>
    <p:extLst>
      <p:ext uri="{BB962C8B-B14F-4D97-AF65-F5344CB8AC3E}">
        <p14:creationId xmlns:p14="http://schemas.microsoft.com/office/powerpoint/2010/main" val="3259586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1499CA8-5C90-4238-AB81-965E920BC610}"/>
              </a:ext>
            </a:extLst>
          </p:cNvPr>
          <p:cNvSpPr txBox="1"/>
          <p:nvPr/>
        </p:nvSpPr>
        <p:spPr>
          <a:xfrm>
            <a:off x="956772" y="2274838"/>
            <a:ext cx="1027845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Atividades do Atendimento Espiritual </a:t>
            </a:r>
          </a:p>
          <a:p>
            <a:pPr algn="ctr"/>
            <a:endParaRPr lang="pt-B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SEOB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6E8BFB6-B4A2-4D6D-ACEA-06B326C32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6146" name="Picture 2" descr="Escritório de Projetos::.">
            <a:extLst>
              <a:ext uri="{FF2B5EF4-FFF2-40B4-BE49-F238E27FC236}">
                <a16:creationId xmlns:a16="http://schemas.microsoft.com/office/drawing/2014/main" id="{83FEAA23-C47F-47B4-AABF-B652399C7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461" y="4432063"/>
            <a:ext cx="2949436" cy="230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050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831ADF5-F7DB-479C-BDA7-D4FD33AB3461}"/>
              </a:ext>
            </a:extLst>
          </p:cNvPr>
          <p:cNvSpPr txBox="1"/>
          <p:nvPr/>
        </p:nvSpPr>
        <p:spPr>
          <a:xfrm>
            <a:off x="2143125" y="682079"/>
            <a:ext cx="30476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FD75B3-4A6A-46B9-88ED-88FA774C304E}"/>
              </a:ext>
            </a:extLst>
          </p:cNvPr>
          <p:cNvSpPr txBox="1"/>
          <p:nvPr/>
        </p:nvSpPr>
        <p:spPr>
          <a:xfrm>
            <a:off x="1071562" y="2802330"/>
            <a:ext cx="837280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-Porta (recepção para todos que chegam à casa)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-Balcão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-Primeiro acolhimento com orientações (para onde vou?)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F9B60F4-2A15-4BBE-BFA8-0802063CC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6" name="Picture 2" descr="Bonecos Brancos">
            <a:extLst>
              <a:ext uri="{FF2B5EF4-FFF2-40B4-BE49-F238E27FC236}">
                <a16:creationId xmlns:a16="http://schemas.microsoft.com/office/drawing/2014/main" id="{D63DD4F5-4B72-45D7-A770-E5FCD6679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5525" y="4848225"/>
            <a:ext cx="22764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96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831ADF5-F7DB-479C-BDA7-D4FD33AB3461}"/>
              </a:ext>
            </a:extLst>
          </p:cNvPr>
          <p:cNvSpPr txBox="1"/>
          <p:nvPr/>
        </p:nvSpPr>
        <p:spPr>
          <a:xfrm>
            <a:off x="2143125" y="682079"/>
            <a:ext cx="46650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Palestra pública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FD75B3-4A6A-46B9-88ED-88FA774C304E}"/>
              </a:ext>
            </a:extLst>
          </p:cNvPr>
          <p:cNvSpPr txBox="1"/>
          <p:nvPr/>
        </p:nvSpPr>
        <p:spPr>
          <a:xfrm>
            <a:off x="1071562" y="2442270"/>
            <a:ext cx="6880410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-Recepção aos ouvintes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-Recepção e orientações ao palestrante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-Comunicados da casa espírita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-Exposição pública dos princípios doutrinários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E982467-187E-4C4C-A637-2C8CB0E01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12292" name="Picture 4" descr="Comitê Jovem - CRF-SP - Conselho Regional de Farmácia do Estado de São Paulo">
            <a:extLst>
              <a:ext uri="{FF2B5EF4-FFF2-40B4-BE49-F238E27FC236}">
                <a16:creationId xmlns:a16="http://schemas.microsoft.com/office/drawing/2014/main" id="{3F420C63-6E58-486D-AC3F-314D7CB32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150" y="5105400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834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831ADF5-F7DB-479C-BDA7-D4FD33AB3461}"/>
              </a:ext>
            </a:extLst>
          </p:cNvPr>
          <p:cNvSpPr txBox="1"/>
          <p:nvPr/>
        </p:nvSpPr>
        <p:spPr>
          <a:xfrm>
            <a:off x="2143125" y="682079"/>
            <a:ext cx="47564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Diálogo fraterno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FD75B3-4A6A-46B9-88ED-88FA774C304E}"/>
              </a:ext>
            </a:extLst>
          </p:cNvPr>
          <p:cNvSpPr txBox="1"/>
          <p:nvPr/>
        </p:nvSpPr>
        <p:spPr>
          <a:xfrm>
            <a:off x="1071562" y="2333700"/>
            <a:ext cx="917289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-Dupla de atendentes que realiza a sequência do acolhimento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(online ou presencial)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-Tratamento do problema pela ótica espírita através do diálogo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-Orientações doutrinárias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CD402ED-AE7A-4A2C-9C98-12BC3E44E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6" name="Picture 2" descr="Direito em foco: Mediação e Conciliação de conflitos familiares -  Vestibular Esup">
            <a:extLst>
              <a:ext uri="{FF2B5EF4-FFF2-40B4-BE49-F238E27FC236}">
                <a16:creationId xmlns:a16="http://schemas.microsoft.com/office/drawing/2014/main" id="{FCF036D3-8D8D-45D1-A419-0410887C9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325" y="5288460"/>
            <a:ext cx="3114675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67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831ADF5-F7DB-479C-BDA7-D4FD33AB3461}"/>
              </a:ext>
            </a:extLst>
          </p:cNvPr>
          <p:cNvSpPr txBox="1"/>
          <p:nvPr/>
        </p:nvSpPr>
        <p:spPr>
          <a:xfrm>
            <a:off x="2143125" y="682079"/>
            <a:ext cx="22653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Passe: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FD75B3-4A6A-46B9-88ED-88FA774C304E}"/>
              </a:ext>
            </a:extLst>
          </p:cNvPr>
          <p:cNvSpPr txBox="1"/>
          <p:nvPr/>
        </p:nvSpPr>
        <p:spPr>
          <a:xfrm>
            <a:off x="1071562" y="2198707"/>
            <a:ext cx="85363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-Equipes de passistas que realizam ao final das atividades </a:t>
            </a: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fluidoterapia do passe (à distância ou presencial).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AE21B00-3C5E-4254-9798-D47AD2CA7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13314" name="Picture 2" descr="Bonecos brancos png 5 » PNG Image">
            <a:extLst>
              <a:ext uri="{FF2B5EF4-FFF2-40B4-BE49-F238E27FC236}">
                <a16:creationId xmlns:a16="http://schemas.microsoft.com/office/drawing/2014/main" id="{59A9304E-C079-4F15-B950-E22F86223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4714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4999114-BF3B-4752-A0A5-FBE31070EFEA}"/>
              </a:ext>
            </a:extLst>
          </p:cNvPr>
          <p:cNvSpPr txBox="1"/>
          <p:nvPr/>
        </p:nvSpPr>
        <p:spPr>
          <a:xfrm>
            <a:off x="1071563" y="3705186"/>
            <a:ext cx="8569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-Complemento da atividade, ajuda no reequilíbrio das energias morais e físicas dos atendidos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A7D447E-2DAA-43E2-AB09-4E407928B9C7}"/>
              </a:ext>
            </a:extLst>
          </p:cNvPr>
          <p:cNvSpPr txBox="1"/>
          <p:nvPr/>
        </p:nvSpPr>
        <p:spPr>
          <a:xfrm>
            <a:off x="1026677" y="5211665"/>
            <a:ext cx="86597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passista deve ter preparação e compromisso moral com </a:t>
            </a: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sua tarefa.</a:t>
            </a:r>
          </a:p>
        </p:txBody>
      </p:sp>
    </p:spTree>
    <p:extLst>
      <p:ext uri="{BB962C8B-B14F-4D97-AF65-F5344CB8AC3E}">
        <p14:creationId xmlns:p14="http://schemas.microsoft.com/office/powerpoint/2010/main" val="3003485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9D217C5-3B50-4D99-839A-414295AEC35F}"/>
              </a:ext>
            </a:extLst>
          </p:cNvPr>
          <p:cNvSpPr txBox="1"/>
          <p:nvPr/>
        </p:nvSpPr>
        <p:spPr>
          <a:xfrm>
            <a:off x="1537637" y="1997839"/>
            <a:ext cx="91167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6000" b="1" dirty="0"/>
              <a:t>Curso de Formação Básica </a:t>
            </a:r>
          </a:p>
          <a:p>
            <a:pPr algn="ctr"/>
            <a:r>
              <a:rPr lang="pt-BR" sz="6000" b="1" dirty="0"/>
              <a:t>para</a:t>
            </a:r>
          </a:p>
          <a:p>
            <a:pPr algn="ctr"/>
            <a:r>
              <a:rPr lang="pt-BR" sz="6000" b="1" dirty="0"/>
              <a:t>Diálogo Fraterno Presencial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158AF7E-E2F0-4837-A2C4-35DC32064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673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4FD75B3-4A6A-46B9-88ED-88FA774C304E}"/>
              </a:ext>
            </a:extLst>
          </p:cNvPr>
          <p:cNvSpPr txBox="1"/>
          <p:nvPr/>
        </p:nvSpPr>
        <p:spPr>
          <a:xfrm>
            <a:off x="1071562" y="2782669"/>
            <a:ext cx="9664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-Equipe de voluntários que auxilia a comunidade a implementar a prática do  Evangelho no lar.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F703E39-C7EC-46BB-8DB4-684531153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C7C098D-B9F6-41A5-B243-70E6ED544CB2}"/>
              </a:ext>
            </a:extLst>
          </p:cNvPr>
          <p:cNvSpPr txBox="1"/>
          <p:nvPr/>
        </p:nvSpPr>
        <p:spPr>
          <a:xfrm>
            <a:off x="2143125" y="682079"/>
            <a:ext cx="96648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Implementação do Evangelho no lar:</a:t>
            </a:r>
          </a:p>
        </p:txBody>
      </p:sp>
      <p:pic>
        <p:nvPicPr>
          <p:cNvPr id="14338" name="Picture 2" descr="40 ideias de Stocks | imagens 3d, screen beans, boneco 3d">
            <a:extLst>
              <a:ext uri="{FF2B5EF4-FFF2-40B4-BE49-F238E27FC236}">
                <a16:creationId xmlns:a16="http://schemas.microsoft.com/office/drawing/2014/main" id="{213C92F4-CC68-4820-91E7-4AB55C3F8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4714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F704A4D7-09BE-46EF-B116-05AC41BF7769}"/>
              </a:ext>
            </a:extLst>
          </p:cNvPr>
          <p:cNvSpPr/>
          <p:nvPr/>
        </p:nvSpPr>
        <p:spPr>
          <a:xfrm>
            <a:off x="1071562" y="5067925"/>
            <a:ext cx="8959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auxílio pode ser realizado nos modos presencial ou online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500CA75-A9DA-4AE5-9A54-2F0A88B33528}"/>
              </a:ext>
            </a:extLst>
          </p:cNvPr>
          <p:cNvSpPr/>
          <p:nvPr/>
        </p:nvSpPr>
        <p:spPr>
          <a:xfrm>
            <a:off x="1071562" y="4140740"/>
            <a:ext cx="6378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-Trabalhador espírita faz Evangelho no lar!</a:t>
            </a:r>
          </a:p>
        </p:txBody>
      </p:sp>
    </p:spTree>
    <p:extLst>
      <p:ext uri="{BB962C8B-B14F-4D97-AF65-F5344CB8AC3E}">
        <p14:creationId xmlns:p14="http://schemas.microsoft.com/office/powerpoint/2010/main" val="4081594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F703E39-C7EC-46BB-8DB4-684531153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C7C098D-B9F6-41A5-B243-70E6ED544CB2}"/>
              </a:ext>
            </a:extLst>
          </p:cNvPr>
          <p:cNvSpPr txBox="1"/>
          <p:nvPr/>
        </p:nvSpPr>
        <p:spPr>
          <a:xfrm>
            <a:off x="2143125" y="682079"/>
            <a:ext cx="97257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Estatuto e Regimento Interno SEOB: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894ED74-0850-4795-8BEF-AC4104FC3A87}"/>
              </a:ext>
            </a:extLst>
          </p:cNvPr>
          <p:cNvSpPr/>
          <p:nvPr/>
        </p:nvSpPr>
        <p:spPr>
          <a:xfrm>
            <a:off x="735496" y="2133599"/>
            <a:ext cx="1072100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solidFill>
                  <a:srgbClr val="3E3E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“Duas diferenças básicas, com algumas ressalvas: O Estatuto tem por objetivo cuidar de assuntos internos e externos de uma instituição já o Regimento Interno cuida de assuntos exclusivamente interno - outra definição é que o Estatuto determina o que deve ser feito e como deve ser feito e o Regimento Interno determina apenas como deve ser feito no que tange a assuntos internos com maior especificidade.”</a:t>
            </a:r>
          </a:p>
          <a:p>
            <a:pPr algn="r" fontAlgn="base" latinLnBrk="1"/>
            <a:r>
              <a:rPr lang="pt-BR" b="0" i="0" dirty="0">
                <a:solidFill>
                  <a:srgbClr val="3E3E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(Fonte: Lei 10.406/2002)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6D24702-8344-4876-82D8-451446667A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612" y="5117181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425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831ADF5-F7DB-479C-BDA7-D4FD33AB3461}"/>
              </a:ext>
            </a:extLst>
          </p:cNvPr>
          <p:cNvSpPr txBox="1"/>
          <p:nvPr/>
        </p:nvSpPr>
        <p:spPr>
          <a:xfrm>
            <a:off x="2143125" y="675772"/>
            <a:ext cx="101707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Compromissos do atendente espiritual: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F9B60F4-2A15-4BBE-BFA8-0802063CC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8196" name="Picture 4" descr="boneco branco template - Pesquisa Google | Modelos">
            <a:extLst>
              <a:ext uri="{FF2B5EF4-FFF2-40B4-BE49-F238E27FC236}">
                <a16:creationId xmlns:a16="http://schemas.microsoft.com/office/drawing/2014/main" id="{70004828-0176-414D-9286-52E7962B0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340" y="4186101"/>
            <a:ext cx="1405319" cy="210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F1F505EA-3CEF-4E0C-97F0-963E026435B4}"/>
              </a:ext>
            </a:extLst>
          </p:cNvPr>
          <p:cNvCxnSpPr>
            <a:cxnSpLocks/>
          </p:cNvCxnSpPr>
          <p:nvPr/>
        </p:nvCxnSpPr>
        <p:spPr>
          <a:xfrm>
            <a:off x="5991388" y="2684355"/>
            <a:ext cx="0" cy="1212600"/>
          </a:xfrm>
          <a:prstGeom prst="straightConnector1">
            <a:avLst/>
          </a:prstGeom>
          <a:ln w="127000" cap="rnd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B8A1D72-4EF5-4FD9-B818-2C084FFF64B9}"/>
              </a:ext>
            </a:extLst>
          </p:cNvPr>
          <p:cNvSpPr txBox="1"/>
          <p:nvPr/>
        </p:nvSpPr>
        <p:spPr>
          <a:xfrm>
            <a:off x="4020402" y="1871989"/>
            <a:ext cx="36231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Doutrina (Deus e Jesus)</a:t>
            </a: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B07E02C2-8AA4-4ECF-AC22-201AB534EBCD}"/>
              </a:ext>
            </a:extLst>
          </p:cNvPr>
          <p:cNvCxnSpPr>
            <a:cxnSpLocks/>
          </p:cNvCxnSpPr>
          <p:nvPr/>
        </p:nvCxnSpPr>
        <p:spPr>
          <a:xfrm>
            <a:off x="3291839" y="2748525"/>
            <a:ext cx="2316480" cy="1235817"/>
          </a:xfrm>
          <a:prstGeom prst="straightConnector1">
            <a:avLst/>
          </a:prstGeom>
          <a:ln w="127000" cap="rnd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156C1C-9A27-4C5B-80D1-7B0AA144BFB1}"/>
              </a:ext>
            </a:extLst>
          </p:cNvPr>
          <p:cNvSpPr txBox="1"/>
          <p:nvPr/>
        </p:nvSpPr>
        <p:spPr>
          <a:xfrm>
            <a:off x="397294" y="2422745"/>
            <a:ext cx="3623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Casa espírita</a:t>
            </a:r>
          </a:p>
        </p:txBody>
      </p: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1BAD5D76-2B30-45BA-96E9-84FC006B3A63}"/>
              </a:ext>
            </a:extLst>
          </p:cNvPr>
          <p:cNvCxnSpPr>
            <a:cxnSpLocks/>
          </p:cNvCxnSpPr>
          <p:nvPr/>
        </p:nvCxnSpPr>
        <p:spPr>
          <a:xfrm flipH="1">
            <a:off x="6428407" y="2749743"/>
            <a:ext cx="2301796" cy="1235817"/>
          </a:xfrm>
          <a:prstGeom prst="straightConnector1">
            <a:avLst/>
          </a:prstGeom>
          <a:ln w="127000" cap="rnd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76D8F0C-0F99-40A1-8C42-90FE19DD7FDD}"/>
              </a:ext>
            </a:extLst>
          </p:cNvPr>
          <p:cNvSpPr txBox="1"/>
          <p:nvPr/>
        </p:nvSpPr>
        <p:spPr>
          <a:xfrm>
            <a:off x="8885478" y="2422745"/>
            <a:ext cx="2505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Consigo mesmo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337392AC-CE40-4978-B726-6D4CDB3EF7E8}"/>
              </a:ext>
            </a:extLst>
          </p:cNvPr>
          <p:cNvCxnSpPr>
            <a:cxnSpLocks/>
          </p:cNvCxnSpPr>
          <p:nvPr/>
        </p:nvCxnSpPr>
        <p:spPr>
          <a:xfrm flipH="1">
            <a:off x="7061593" y="4982684"/>
            <a:ext cx="2391897" cy="0"/>
          </a:xfrm>
          <a:prstGeom prst="straightConnector1">
            <a:avLst/>
          </a:prstGeom>
          <a:ln w="127000" cap="rnd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41FD334D-B3E7-4600-9760-D9EAA7E01FDC}"/>
              </a:ext>
            </a:extLst>
          </p:cNvPr>
          <p:cNvSpPr txBox="1"/>
          <p:nvPr/>
        </p:nvSpPr>
        <p:spPr>
          <a:xfrm>
            <a:off x="9792173" y="4692938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Atendidos</a:t>
            </a:r>
          </a:p>
        </p:txBody>
      </p:sp>
    </p:spTree>
    <p:extLst>
      <p:ext uri="{BB962C8B-B14F-4D97-AF65-F5344CB8AC3E}">
        <p14:creationId xmlns:p14="http://schemas.microsoft.com/office/powerpoint/2010/main" val="1427038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F703E39-C7EC-46BB-8DB4-684531153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C7C098D-B9F6-41A5-B243-70E6ED544CB2}"/>
              </a:ext>
            </a:extLst>
          </p:cNvPr>
          <p:cNvSpPr txBox="1"/>
          <p:nvPr/>
        </p:nvSpPr>
        <p:spPr>
          <a:xfrm>
            <a:off x="2143125" y="682079"/>
            <a:ext cx="53719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Conclusão da aula: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D49FC09-5E6C-4ED3-A7FF-33C89B2AE5CD}"/>
              </a:ext>
            </a:extLst>
          </p:cNvPr>
          <p:cNvSpPr/>
          <p:nvPr/>
        </p:nvSpPr>
        <p:spPr>
          <a:xfrm>
            <a:off x="569843" y="2815679"/>
            <a:ext cx="11357113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“Por meio do Espiritismo, a Humanidade tem que entrar numa nova fase, a do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progresso moral que lhe é consequência inevitável.”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 Livro dos Espíritos – conclusão, V.)</a:t>
            </a:r>
          </a:p>
        </p:txBody>
      </p:sp>
      <p:sp>
        <p:nvSpPr>
          <p:cNvPr id="7" name="AutoShape 2" descr="Hot Spot - Link Lan Soluções">
            <a:extLst>
              <a:ext uri="{FF2B5EF4-FFF2-40B4-BE49-F238E27FC236}">
                <a16:creationId xmlns:a16="http://schemas.microsoft.com/office/drawing/2014/main" id="{AC106ACC-4D24-4063-A236-6FBA682951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Hot Spot - Link Lan Soluções">
            <a:extLst>
              <a:ext uri="{FF2B5EF4-FFF2-40B4-BE49-F238E27FC236}">
                <a16:creationId xmlns:a16="http://schemas.microsoft.com/office/drawing/2014/main" id="{0EB31832-7A9C-47D6-824A-477C1E2DF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174" name="Picture 6" descr="Alguém por acaso sabe me dizer qual o nome oficial que se … | Flickr">
            <a:extLst>
              <a:ext uri="{FF2B5EF4-FFF2-40B4-BE49-F238E27FC236}">
                <a16:creationId xmlns:a16="http://schemas.microsoft.com/office/drawing/2014/main" id="{0C1707CB-9709-4F85-BE3F-36F7840BB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0579" y="457094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006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F703E39-C7EC-46BB-8DB4-684531153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C7C098D-B9F6-41A5-B243-70E6ED544CB2}"/>
              </a:ext>
            </a:extLst>
          </p:cNvPr>
          <p:cNvSpPr txBox="1"/>
          <p:nvPr/>
        </p:nvSpPr>
        <p:spPr>
          <a:xfrm>
            <a:off x="2143125" y="682079"/>
            <a:ext cx="53719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Conclusão da aula: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8812B95-E839-4E8B-94A5-F0B5FE433063}"/>
              </a:ext>
            </a:extLst>
          </p:cNvPr>
          <p:cNvSpPr/>
          <p:nvPr/>
        </p:nvSpPr>
        <p:spPr>
          <a:xfrm>
            <a:off x="417444" y="1854922"/>
            <a:ext cx="11357112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 Espiritismo se apresenta sob três aspectos diferentes: o das manifestações, o dos princípios e da filosofia que delas decorrem e o da aplicação desses princípios. Daí, três classes, ou, antes, três graus de adeptos: 1° os que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crêem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 manifestações e se limitam a comprová-las; para esses, o Espiritismo é uma ciência experimental; 2° os que lhe percebem as consequências morais; 3° os que praticam ou se esforçam por praticar essa moral.”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 Livro dos Espíritos – Conclusão, VII.)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32DB7D8-B0BF-4157-A390-D75AA230CB7E}"/>
              </a:ext>
            </a:extLst>
          </p:cNvPr>
          <p:cNvSpPr/>
          <p:nvPr/>
        </p:nvSpPr>
        <p:spPr>
          <a:xfrm>
            <a:off x="0" y="5717524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espiritismo colocado ao alcance de todos!</a:t>
            </a:r>
          </a:p>
        </p:txBody>
      </p:sp>
      <p:pic>
        <p:nvPicPr>
          <p:cNvPr id="10242" name="Picture 2" descr="Documentos Diversos de Gestão por Processos – Escritório de Processos SEFAZ">
            <a:extLst>
              <a:ext uri="{FF2B5EF4-FFF2-40B4-BE49-F238E27FC236}">
                <a16:creationId xmlns:a16="http://schemas.microsoft.com/office/drawing/2014/main" id="{B84E304A-F63A-4D3B-A0EA-5975CBD78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025" y="5240464"/>
            <a:ext cx="2466975" cy="161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471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F703E39-C7EC-46BB-8DB4-684531153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C7C098D-B9F6-41A5-B243-70E6ED544CB2}"/>
              </a:ext>
            </a:extLst>
          </p:cNvPr>
          <p:cNvSpPr txBox="1"/>
          <p:nvPr/>
        </p:nvSpPr>
        <p:spPr>
          <a:xfrm>
            <a:off x="2143125" y="682079"/>
            <a:ext cx="3834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Bibliografia:</a:t>
            </a:r>
          </a:p>
        </p:txBody>
      </p:sp>
      <p:pic>
        <p:nvPicPr>
          <p:cNvPr id="10242" name="Picture 2" descr="Documentos Diversos de Gestão por Processos – Escritório de Processos SEFAZ">
            <a:extLst>
              <a:ext uri="{FF2B5EF4-FFF2-40B4-BE49-F238E27FC236}">
                <a16:creationId xmlns:a16="http://schemas.microsoft.com/office/drawing/2014/main" id="{B84E304A-F63A-4D3B-A0EA-5975CBD78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025" y="5240464"/>
            <a:ext cx="2466975" cy="161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826C89AD-A171-41AD-B5DD-1675C9732FB0}"/>
              </a:ext>
            </a:extLst>
          </p:cNvPr>
          <p:cNvSpPr/>
          <p:nvPr/>
        </p:nvSpPr>
        <p:spPr>
          <a:xfrm>
            <a:off x="1410057" y="2015700"/>
            <a:ext cx="86748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KARDEC, A. </a:t>
            </a:r>
            <a:r>
              <a:rPr lang="pt-BR" i="1" dirty="0"/>
              <a:t>O Livro dos Espíritos</a:t>
            </a:r>
            <a:r>
              <a:rPr lang="pt-BR" dirty="0"/>
              <a:t>. Trad. de </a:t>
            </a:r>
            <a:r>
              <a:rPr lang="pt-BR" dirty="0" err="1"/>
              <a:t>Guillon</a:t>
            </a:r>
            <a:r>
              <a:rPr lang="pt-BR" dirty="0"/>
              <a:t> Ribeiro. 86. ed. Rio de Janeiro: FEB, 2005.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20760A8-3251-48CA-A34C-1FB1B9280169}"/>
              </a:ext>
            </a:extLst>
          </p:cNvPr>
          <p:cNvSpPr/>
          <p:nvPr/>
        </p:nvSpPr>
        <p:spPr>
          <a:xfrm>
            <a:off x="1410057" y="4659772"/>
            <a:ext cx="86748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MIRANDA, M.P. (ESPÍRITO), Psicografia: Divaldo P. Franco. </a:t>
            </a:r>
            <a:r>
              <a:rPr lang="pt-B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Atendimento Fraterno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Apresentação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Editora FEB, 2009.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76E5F866-9EB0-427D-B392-9DCFD6154B6A}"/>
              </a:ext>
            </a:extLst>
          </p:cNvPr>
          <p:cNvSpPr/>
          <p:nvPr/>
        </p:nvSpPr>
        <p:spPr>
          <a:xfrm>
            <a:off x="1410056" y="2716454"/>
            <a:ext cx="86748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KARDEC, A. </a:t>
            </a:r>
            <a:r>
              <a:rPr lang="pt-BR" i="1" dirty="0"/>
              <a:t>O Evangelho Segundo o Espiritismo</a:t>
            </a:r>
            <a:r>
              <a:rPr lang="pt-BR" dirty="0"/>
              <a:t>. Trad. de </a:t>
            </a:r>
            <a:r>
              <a:rPr lang="pt-BR" dirty="0" err="1"/>
              <a:t>Guillon</a:t>
            </a:r>
            <a:r>
              <a:rPr lang="pt-BR" dirty="0"/>
              <a:t> Ribeiro. 86. ed. Rio de Janeiro: FEB, 2005.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61E03F2-985F-49CD-9199-2400155A890B}"/>
              </a:ext>
            </a:extLst>
          </p:cNvPr>
          <p:cNvSpPr/>
          <p:nvPr/>
        </p:nvSpPr>
        <p:spPr>
          <a:xfrm>
            <a:off x="1410056" y="3688113"/>
            <a:ext cx="86748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BLUME H., responsável pela equipe.  </a:t>
            </a:r>
            <a:r>
              <a:rPr lang="pt-BR" i="1" dirty="0"/>
              <a:t>Orientação para o atendimento espiritual no centro espírita</a:t>
            </a:r>
            <a:r>
              <a:rPr lang="pt-BR" dirty="0"/>
              <a:t>. 1. ed. – 2. imp. – Brasília: FEB, 2019.</a:t>
            </a:r>
          </a:p>
        </p:txBody>
      </p:sp>
    </p:spTree>
    <p:extLst>
      <p:ext uri="{BB962C8B-B14F-4D97-AF65-F5344CB8AC3E}">
        <p14:creationId xmlns:p14="http://schemas.microsoft.com/office/powerpoint/2010/main" val="1204379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158AF7E-E2F0-4837-A2C4-35DC32064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599" y="1320800"/>
            <a:ext cx="5130801" cy="4216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75357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3353AF4-3418-405B-819B-63EC84143178}"/>
              </a:ext>
            </a:extLst>
          </p:cNvPr>
          <p:cNvSpPr txBox="1"/>
          <p:nvPr/>
        </p:nvSpPr>
        <p:spPr>
          <a:xfrm>
            <a:off x="1071562" y="442196"/>
            <a:ext cx="10214078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0" b="1" dirty="0"/>
              <a:t>Primeira Aula</a:t>
            </a:r>
          </a:p>
          <a:p>
            <a:pPr algn="ctr"/>
            <a:endParaRPr lang="pt-BR" sz="8000" b="1" i="1" dirty="0"/>
          </a:p>
          <a:p>
            <a:pPr algn="ctr"/>
            <a:r>
              <a:rPr lang="pt-BR" sz="6600" b="1" i="1" dirty="0"/>
              <a:t>Fundamentação doutrinária </a:t>
            </a:r>
          </a:p>
          <a:p>
            <a:pPr algn="ctr"/>
            <a:r>
              <a:rPr lang="pt-BR" sz="6600" b="1" i="1" dirty="0"/>
              <a:t>Do</a:t>
            </a:r>
          </a:p>
          <a:p>
            <a:pPr algn="ctr"/>
            <a:r>
              <a:rPr lang="pt-BR" sz="6600" b="1" i="1" dirty="0"/>
              <a:t>Atendimento Espiritual</a:t>
            </a:r>
            <a:endParaRPr lang="pt-BR" sz="6600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B58978B-E4B0-465C-BBF1-0DD6CBD56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24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AAB9ACD7-D69B-4EF5-984B-D4BE65251D4F}"/>
              </a:ext>
            </a:extLst>
          </p:cNvPr>
          <p:cNvSpPr/>
          <p:nvPr/>
        </p:nvSpPr>
        <p:spPr>
          <a:xfrm>
            <a:off x="622852" y="2517189"/>
            <a:ext cx="10946296" cy="1452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Apresentar o atendimento espiritual na casa espírita em seus fundamentos doutrinários e objetivos, proporcionando o conhecimento e a preparação teórica básica necessária para o início do voluntariado.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0858FE4-7FD5-401C-812C-005D1F9D36CE}"/>
              </a:ext>
            </a:extLst>
          </p:cNvPr>
          <p:cNvSpPr/>
          <p:nvPr/>
        </p:nvSpPr>
        <p:spPr>
          <a:xfrm>
            <a:off x="0" y="383589"/>
            <a:ext cx="6096000" cy="37407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40385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Objetivo: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9C44F95-BD92-4EC5-AC6E-C575803E8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pic>
        <p:nvPicPr>
          <p:cNvPr id="1026" name="Picture 2" descr="Bonecos De Apresentação De Powerpoint">
            <a:extLst>
              <a:ext uri="{FF2B5EF4-FFF2-40B4-BE49-F238E27FC236}">
                <a16:creationId xmlns:a16="http://schemas.microsoft.com/office/drawing/2014/main" id="{7F2B7BBD-4FE8-4378-AD53-D8686F98A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64" y="4353420"/>
            <a:ext cx="1962150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69588D9-09C0-4A79-A0C8-9CB9F1FD1916}"/>
              </a:ext>
            </a:extLst>
          </p:cNvPr>
          <p:cNvSpPr txBox="1"/>
          <p:nvPr/>
        </p:nvSpPr>
        <p:spPr>
          <a:xfrm>
            <a:off x="2345635" y="605135"/>
            <a:ext cx="66095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OBJETIVO DA AULA:</a:t>
            </a:r>
          </a:p>
        </p:txBody>
      </p:sp>
    </p:spTree>
    <p:extLst>
      <p:ext uri="{BB962C8B-B14F-4D97-AF65-F5344CB8AC3E}">
        <p14:creationId xmlns:p14="http://schemas.microsoft.com/office/powerpoint/2010/main" val="324899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099B1E85-04EB-4E0E-9EAC-B0CEC63AF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84804833-B686-4903-BA34-5428F682C475}"/>
              </a:ext>
            </a:extLst>
          </p:cNvPr>
          <p:cNvSpPr/>
          <p:nvPr/>
        </p:nvSpPr>
        <p:spPr>
          <a:xfrm>
            <a:off x="-755372" y="2493882"/>
            <a:ext cx="11648660" cy="3641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0010"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“A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á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pt-BR" sz="2800" spc="-6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AE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abrange</a:t>
            </a:r>
            <a:r>
              <a:rPr lang="pt-BR" sz="2800" spc="-6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atividades</a:t>
            </a:r>
            <a:r>
              <a:rPr lang="pt-BR" sz="2800" spc="-6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de: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recepção,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atendimento</a:t>
            </a:r>
            <a:r>
              <a:rPr lang="pt-BR" sz="2800" spc="-6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fraterno</a:t>
            </a:r>
            <a:r>
              <a:rPr lang="pt-BR" sz="2800" spc="-7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pelo diálogo,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explanação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Evangelho,</a:t>
            </a:r>
            <a:r>
              <a:rPr lang="pt-BR" sz="2800" spc="-8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Evangelho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lar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2800" spc="-8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implantação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pt-BR" sz="2800" spc="-8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Evangelho no </a:t>
            </a:r>
            <a:r>
              <a:rPr lang="pt-BR" sz="2800" spc="-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lar,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irradiação mental e atendimento pelo passe, que serão apresentadas nesta obra, como um </a:t>
            </a:r>
            <a:r>
              <a:rPr lang="pt-BR" sz="2800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conjunto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tarefas inter-relacionadas que apresentam</a:t>
            </a:r>
            <a:r>
              <a:rPr lang="pt-BR" sz="2800" spc="-16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e interfaces</a:t>
            </a:r>
            <a:r>
              <a:rPr lang="pt-BR" sz="2800" spc="-9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naturais.”</a:t>
            </a: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1350010" algn="just">
              <a:lnSpc>
                <a:spcPct val="107000"/>
              </a:lnSpc>
              <a:spcAft>
                <a:spcPts val="800"/>
              </a:spcAft>
            </a:pP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50010" algn="r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(BLUME H., responsável pela equipe.  </a:t>
            </a:r>
            <a:r>
              <a:rPr lang="pt-B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Orientação para o atendimento espiritual no centro espírita.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t-BR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ed.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2. </a:t>
            </a:r>
            <a:r>
              <a:rPr lang="pt-BR" spc="-2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imp.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t-BR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Brasília: </a:t>
            </a:r>
            <a:r>
              <a:rPr lang="pt-BR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FEB, </a:t>
            </a:r>
            <a:r>
              <a:rPr lang="pt-BR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2019.)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Fotos de Boneco pensando, imagem para Boneco pensando ✓ Melhores imagens |  Depositphotos®">
            <a:extLst>
              <a:ext uri="{FF2B5EF4-FFF2-40B4-BE49-F238E27FC236}">
                <a16:creationId xmlns:a16="http://schemas.microsoft.com/office/drawing/2014/main" id="{4E46B053-12E8-4755-A379-1D43A1CD5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004" y="236055"/>
            <a:ext cx="1798568" cy="1661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B3C04A7-6B5C-4D43-A803-F938B0BBEE72}"/>
              </a:ext>
            </a:extLst>
          </p:cNvPr>
          <p:cNvSpPr txBox="1"/>
          <p:nvPr/>
        </p:nvSpPr>
        <p:spPr>
          <a:xfrm>
            <a:off x="2345635" y="605135"/>
            <a:ext cx="4863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O que é o AE?</a:t>
            </a:r>
          </a:p>
        </p:txBody>
      </p:sp>
    </p:spTree>
    <p:extLst>
      <p:ext uri="{BB962C8B-B14F-4D97-AF65-F5344CB8AC3E}">
        <p14:creationId xmlns:p14="http://schemas.microsoft.com/office/powerpoint/2010/main" val="2374086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3762488-F0FD-4465-884B-9041C7C4B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94D157FD-6618-4F4B-A2DB-D6F5341F49EC}"/>
              </a:ext>
            </a:extLst>
          </p:cNvPr>
          <p:cNvSpPr/>
          <p:nvPr/>
        </p:nvSpPr>
        <p:spPr>
          <a:xfrm>
            <a:off x="-858325" y="1914654"/>
            <a:ext cx="12298566" cy="4057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8740" indent="540385" algn="just">
              <a:lnSpc>
                <a:spcPct val="107000"/>
              </a:lnSpc>
              <a:spcAft>
                <a:spcPts val="0"/>
              </a:spcAft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“O amor e a caridade são o complemento da lei de justiça, pois amar o próximo é fazer-lhe todo o bem que nos seja possível e que desejáramos nos fosse feito. Tal o sentido destas palavras de Jesus: 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Amai-vos uns aos outros como irmãos.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48740" indent="540385" algn="just">
              <a:lnSpc>
                <a:spcPct val="107000"/>
              </a:lnSpc>
              <a:spcAft>
                <a:spcPts val="0"/>
              </a:spcAft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caridade, segundo Jesus, não se restringe à esmola, abrange todas as relações em que nos achamos com os nossos semelhantes, sejam eles nossos inferiores, nossos iguais, ou nossos superiores.”</a:t>
            </a:r>
          </a:p>
          <a:p>
            <a:pPr marL="1348740" indent="540385" algn="just">
              <a:lnSpc>
                <a:spcPct val="107000"/>
              </a:lnSpc>
              <a:spcAft>
                <a:spcPts val="0"/>
              </a:spcAft>
            </a:pP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r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Comentário de Allan Kardec a respeito da resposta à questão 886 de </a:t>
            </a:r>
            <a:r>
              <a:rPr lang="pt-B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Livro dos Espíritos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70E9A5D-383D-4CEA-9DD9-0ADFC0AB2684}"/>
              </a:ext>
            </a:extLst>
          </p:cNvPr>
          <p:cNvSpPr txBox="1"/>
          <p:nvPr/>
        </p:nvSpPr>
        <p:spPr>
          <a:xfrm>
            <a:off x="2345635" y="605135"/>
            <a:ext cx="9094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Fundamentação doutrinária:</a:t>
            </a:r>
          </a:p>
        </p:txBody>
      </p:sp>
      <p:pic>
        <p:nvPicPr>
          <p:cNvPr id="4098" name="Picture 2" descr="Apruma saúda Assistentes Sociais pelo 15 de Maio">
            <a:extLst>
              <a:ext uri="{FF2B5EF4-FFF2-40B4-BE49-F238E27FC236}">
                <a16:creationId xmlns:a16="http://schemas.microsoft.com/office/drawing/2014/main" id="{C321A6E3-9E86-4CE6-B5A7-DF4300283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3705"/>
            <a:ext cx="2345635" cy="143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917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3762488-F0FD-4465-884B-9041C7C4B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70E9A5D-383D-4CEA-9DD9-0ADFC0AB2684}"/>
              </a:ext>
            </a:extLst>
          </p:cNvPr>
          <p:cNvSpPr txBox="1"/>
          <p:nvPr/>
        </p:nvSpPr>
        <p:spPr>
          <a:xfrm>
            <a:off x="2345635" y="605135"/>
            <a:ext cx="9094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Fundamentação doutrinária:</a:t>
            </a:r>
          </a:p>
        </p:txBody>
      </p:sp>
      <p:pic>
        <p:nvPicPr>
          <p:cNvPr id="4098" name="Picture 2" descr="Apruma saúda Assistentes Sociais pelo 15 de Maio">
            <a:extLst>
              <a:ext uri="{FF2B5EF4-FFF2-40B4-BE49-F238E27FC236}">
                <a16:creationId xmlns:a16="http://schemas.microsoft.com/office/drawing/2014/main" id="{C321A6E3-9E86-4CE6-B5A7-DF4300283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3705"/>
            <a:ext cx="2345635" cy="143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9C82C5CF-F412-4CD3-929B-6BB63F365269}"/>
              </a:ext>
            </a:extLst>
          </p:cNvPr>
          <p:cNvSpPr/>
          <p:nvPr/>
        </p:nvSpPr>
        <p:spPr>
          <a:xfrm>
            <a:off x="400576" y="2133600"/>
            <a:ext cx="11390847" cy="3288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</a:pPr>
            <a:r>
              <a:rPr lang="pt-B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L.E.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- 768. 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Procurando a sociedade, não fará o homem mais do que obedecer a um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sentimento pessoal, ou há nesse sentimento algum providencial objetivo de ordem mais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geral?</a:t>
            </a:r>
          </a:p>
          <a:p>
            <a:pPr indent="540385" algn="just">
              <a:lnSpc>
                <a:spcPct val="107000"/>
              </a:lnSpc>
            </a:pP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07000"/>
              </a:lnSpc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“O homem tem que progredir. Insulado, não lhe é isso possível, por não dispor de todas as faculdades. Falta-lhe o contacto com os outros homens. No insulamento, ele se embrutece e estiola.”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009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3762488-F0FD-4465-884B-9041C7C4B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70E9A5D-383D-4CEA-9DD9-0ADFC0AB2684}"/>
              </a:ext>
            </a:extLst>
          </p:cNvPr>
          <p:cNvSpPr txBox="1"/>
          <p:nvPr/>
        </p:nvSpPr>
        <p:spPr>
          <a:xfrm>
            <a:off x="2345635" y="605135"/>
            <a:ext cx="9094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Fundamentação doutrinária:</a:t>
            </a:r>
          </a:p>
        </p:txBody>
      </p:sp>
      <p:pic>
        <p:nvPicPr>
          <p:cNvPr id="4098" name="Picture 2" descr="Apruma saúda Assistentes Sociais pelo 15 de Maio">
            <a:extLst>
              <a:ext uri="{FF2B5EF4-FFF2-40B4-BE49-F238E27FC236}">
                <a16:creationId xmlns:a16="http://schemas.microsoft.com/office/drawing/2014/main" id="{C321A6E3-9E86-4CE6-B5A7-DF4300283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3705"/>
            <a:ext cx="2345635" cy="143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9C82C5CF-F412-4CD3-929B-6BB63F365269}"/>
              </a:ext>
            </a:extLst>
          </p:cNvPr>
          <p:cNvSpPr/>
          <p:nvPr/>
        </p:nvSpPr>
        <p:spPr>
          <a:xfrm>
            <a:off x="400576" y="2523420"/>
            <a:ext cx="11390847" cy="1905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“Homem nenhum possui faculdades completas. Mediante a união social é que elas umas às outras se completam, para lhe assegurarem o bem-estar e o progresso. Por isso é que, precisando uns dos outros, os homens foram feitos para viver em sociedade e não insulados.”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846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3762488-F0FD-4465-884B-9041C7C4B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336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70E9A5D-383D-4CEA-9DD9-0ADFC0AB2684}"/>
              </a:ext>
            </a:extLst>
          </p:cNvPr>
          <p:cNvSpPr txBox="1"/>
          <p:nvPr/>
        </p:nvSpPr>
        <p:spPr>
          <a:xfrm>
            <a:off x="2345635" y="605135"/>
            <a:ext cx="9094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5400" b="1" dirty="0"/>
              <a:t>Fundamentação doutrinária:</a:t>
            </a:r>
          </a:p>
        </p:txBody>
      </p:sp>
      <p:pic>
        <p:nvPicPr>
          <p:cNvPr id="4098" name="Picture 2" descr="Apruma saúda Assistentes Sociais pelo 15 de Maio">
            <a:extLst>
              <a:ext uri="{FF2B5EF4-FFF2-40B4-BE49-F238E27FC236}">
                <a16:creationId xmlns:a16="http://schemas.microsoft.com/office/drawing/2014/main" id="{C321A6E3-9E86-4CE6-B5A7-DF4300283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3705"/>
            <a:ext cx="2345635" cy="143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7674674-E4B0-4AAD-AB27-8B4AE91FBC1F}"/>
              </a:ext>
            </a:extLst>
          </p:cNvPr>
          <p:cNvSpPr/>
          <p:nvPr/>
        </p:nvSpPr>
        <p:spPr>
          <a:xfrm>
            <a:off x="2557670" y="2492890"/>
            <a:ext cx="6096000" cy="242399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40385" algn="ctr">
              <a:lnSpc>
                <a:spcPct val="107000"/>
              </a:lnSpc>
              <a:spcAft>
                <a:spcPts val="0"/>
              </a:spcAft>
            </a:pPr>
            <a:r>
              <a:rPr lang="pt-BR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EVANGELHO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0"/>
              </a:spcAft>
            </a:pP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SEGUNDO O ESPIRITISMO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0"/>
              </a:spcAft>
            </a:pPr>
            <a:r>
              <a:rPr lang="pt-BR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ctr">
              <a:lnSpc>
                <a:spcPct val="107000"/>
              </a:lnSpc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EXPLICAÇÃO DAS MÁXIMAS MORAIS DO CRISTO EM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CONCORDÂNCIA COM O ESPIRITISMO E SUAS APLICAÇÕES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ÀS DIVERSAS CIRCUNSTÂNCIAS DA VIDA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553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1361</Words>
  <Application>Microsoft Office PowerPoint</Application>
  <PresentationFormat>Widescreen</PresentationFormat>
  <Paragraphs>107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TimesNewRomanPSMT-Identity-H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Aristoteles Arabe</dc:creator>
  <cp:lastModifiedBy>Aristoteles Arabe</cp:lastModifiedBy>
  <cp:revision>32</cp:revision>
  <dcterms:created xsi:type="dcterms:W3CDTF">2021-03-29T15:38:24Z</dcterms:created>
  <dcterms:modified xsi:type="dcterms:W3CDTF">2021-05-16T18:26:42Z</dcterms:modified>
</cp:coreProperties>
</file>